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84" autoAdjust="0"/>
  </p:normalViewPr>
  <p:slideViewPr>
    <p:cSldViewPr snapToGrid="0" snapToObjects="1">
      <p:cViewPr varScale="1">
        <p:scale>
          <a:sx n="82" d="100"/>
          <a:sy n="82" d="100"/>
        </p:scale>
        <p:origin x="-44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presProps" Target="presProps.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theme" Target="theme/theme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7715449-AD92-4277-9F74-D0C9DFC3AD55}" type="datetimeFigureOut">
              <a:rPr lang="en-US"/>
              <a:pPr>
                <a:defRPr/>
              </a:pPr>
              <a:t>12/21/12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4A88F24-05E8-47ED-B8EC-F95B2A7920B0}" type="slidenum">
              <a:rPr lang="en-US"/>
              <a:pPr>
                <a:defRPr/>
              </a:pPr>
              <a:t>‹#›</a:t>
            </a:fld>
            <a:endParaRPr lang="en-US"/>
          </a:p>
        </p:txBody>
      </p:sp>
    </p:spTree>
    <p:extLst>
      <p:ext uri="{BB962C8B-B14F-4D97-AF65-F5344CB8AC3E}">
        <p14:creationId xmlns:p14="http://schemas.microsoft.com/office/powerpoint/2010/main" val="13199480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Have students copy the table, pg. 141 and take notes throughout the presentation.</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BE7172-19A1-4BDB-93F2-4E42E3F56BE4}" type="slidenum">
              <a:rPr lang="en-US"/>
              <a:pPr fontAlgn="base">
                <a:spcBef>
                  <a:spcPct val="0"/>
                </a:spcBef>
                <a:spcAft>
                  <a:spcPct val="0"/>
                </a:spcAft>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These colorful flies are often found around flowers and hover in one place in the air for many seconds, therefore the name comes in as hover flies. The larva of the hover fly, Eristalsis, have an extremely long siphon that telescopes out like a radio antenna. Eristalsis larva are somewhat inactive. They feed on detritus in shallow water. They are also called “rat-tailed maggots”.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majority of the Mayfly life cycle is spent in the stage of the nymph. The nymphs occur in all kinds of freshwater ecosystems, if there is oxygen at about 5 micro grams per gram. But some species can live w/ 2 μg/g.</a:t>
            </a:r>
          </a:p>
        </p:txBody>
      </p:sp>
      <p:sp>
        <p:nvSpPr>
          <p:cNvPr id="4" name="Slide Number Placeholder 3"/>
          <p:cNvSpPr>
            <a:spLocks noGrp="1"/>
          </p:cNvSpPr>
          <p:nvPr>
            <p:ph type="sldNum" sz="quarter" idx="5"/>
          </p:nvPr>
        </p:nvSpPr>
        <p:spPr/>
        <p:txBody>
          <a:bodyPr/>
          <a:lstStyle/>
          <a:p>
            <a:pPr>
              <a:defRPr/>
            </a:pPr>
            <a:fld id="{12F4B6E8-DB65-4EB5-9C07-25782EBAC13D}"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These bottom crawlers have large gills on their abdomen adapted to protect the lower, more fragile gills underneath from silting up in the murky, slow moving waters that they live 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This type of mayfly nymph is adapted for running, swimming, and climbing throughout the submerged vegetation.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Since these burrowers spend time in the ground, they live in an oxygen deficient environment. They have adapted to this with large gills that flutter in the water to get extra oxygen. They also have an adapted jaw and muscular legs for burrowing.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Adult caddisflies are nocturnal and live no more than a month. The larva on the other hand live from 6 months to a year. These larvas have adapted to their habitats by building cases from leaves, gravel, sand, bark, twigs, grass, and other debris. They live in their cases and carry them around w/ them too. Caddisfly larvas need a minimum 4 µg/g of oxygen, and make a waving action w/ their abdomens to get oxygen from the water into their cases.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Grazers feed on detritus, fungi, algae, and small invertebrates. Carnivores eat on worms, small insect larva, and small crustaceans. Suspension feeders filter algae, zooplankton, and small pieces of detritus from the water w/ hairs around the mouth and legs. Scrapers eat the same things as grazers but have adapted mouthparts for scraping it off the bottom of the material. Net filter feeders build nets to filter algae, zooplankton, and detritus from the water.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Odonata nymphs spend a year in the nymph stage before merging into adults. Like Mayflies, they can be classified as vegetation dwellers, bottom sprawlers, or burrowers, with about the same adaptations. Odonata are also carnivores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Odonata nymphs sit in wait covered w/ debris until their prey comes near. Then the special mouthpart unfolds, shoots forward, and clenches the prey w/ 2 spikes to be eaten. The dragonfly nymph also has a large chamber in its abdomen, pulsing up and down, forcing water in and out of the chamber. It also contains gills inside which extracts oxygen from the water. But a Damselfly nymph breathes through their tail-like gills.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order Megaloptera larvas are similar in shape and size. They live along the bottom of ponds, lakes, and between stones in streams. All are predators that purse their prey all the time. Insect larvas are their favorite food. The large Dobsonfly larva called hellgrammites (in the picture) are used for live bait.</a:t>
            </a:r>
          </a:p>
        </p:txBody>
      </p:sp>
      <p:sp>
        <p:nvSpPr>
          <p:cNvPr id="4" name="Slide Number Placeholder 3"/>
          <p:cNvSpPr>
            <a:spLocks noGrp="1"/>
          </p:cNvSpPr>
          <p:nvPr>
            <p:ph type="sldNum" sz="quarter" idx="5"/>
          </p:nvPr>
        </p:nvSpPr>
        <p:spPr/>
        <p:txBody>
          <a:bodyPr/>
          <a:lstStyle/>
          <a:p>
            <a:pPr>
              <a:defRPr/>
            </a:pPr>
            <a:fld id="{FCEBACFC-84EF-4C6F-9270-41FCE2B99E46}"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Will use these adaptations later.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water strider is a well-known bug, that skates on the water. It has waxy hairs on the tips of the legs that make it possible to walk on the water.</a:t>
            </a:r>
          </a:p>
        </p:txBody>
      </p:sp>
      <p:sp>
        <p:nvSpPr>
          <p:cNvPr id="4" name="Slide Number Placeholder 3"/>
          <p:cNvSpPr>
            <a:spLocks noGrp="1"/>
          </p:cNvSpPr>
          <p:nvPr>
            <p:ph type="sldNum" sz="quarter" idx="5"/>
          </p:nvPr>
        </p:nvSpPr>
        <p:spPr/>
        <p:txBody>
          <a:bodyPr/>
          <a:lstStyle/>
          <a:p>
            <a:pPr>
              <a:defRPr/>
            </a:pPr>
            <a:fld id="{95A18E0B-9B80-490A-8137-C42A8BE99473}" type="slidenum">
              <a:rPr lang="en-US" smtClean="0"/>
              <a:pPr>
                <a:defRPr/>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Backswimmer is an odd insect of the true bugs. When it dives down it traps air with it. The air then goes in 2 troughs on the lower side of the abdomen. They may bite you if you get too close.</a:t>
            </a:r>
          </a:p>
        </p:txBody>
      </p:sp>
      <p:sp>
        <p:nvSpPr>
          <p:cNvPr id="4" name="Slide Number Placeholder 3"/>
          <p:cNvSpPr>
            <a:spLocks noGrp="1"/>
          </p:cNvSpPr>
          <p:nvPr>
            <p:ph type="sldNum" sz="quarter" idx="5"/>
          </p:nvPr>
        </p:nvSpPr>
        <p:spPr/>
        <p:txBody>
          <a:bodyPr/>
          <a:lstStyle/>
          <a:p>
            <a:pPr>
              <a:defRPr/>
            </a:pPr>
            <a:fld id="{CEBC9A20-08B0-4A54-96ED-49B2B33B90FB}" type="slidenum">
              <a:rPr lang="en-US" smtClean="0"/>
              <a:pPr>
                <a:defRPr/>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Water Boatman is the most common kind of true bugs. When they dive, they bring with them a film of air that covers their entire bodies. Air is also held under their wings and acts like a lung as described before. If it isn’t active it doesn’t have to come to the surface of the water. Most are strong fliers.</a:t>
            </a:r>
          </a:p>
        </p:txBody>
      </p:sp>
      <p:sp>
        <p:nvSpPr>
          <p:cNvPr id="4" name="Slide Number Placeholder 3"/>
          <p:cNvSpPr>
            <a:spLocks noGrp="1"/>
          </p:cNvSpPr>
          <p:nvPr>
            <p:ph type="sldNum" sz="quarter" idx="5"/>
          </p:nvPr>
        </p:nvSpPr>
        <p:spPr/>
        <p:txBody>
          <a:bodyPr/>
          <a:lstStyle/>
          <a:p>
            <a:pPr>
              <a:defRPr/>
            </a:pPr>
            <a:fld id="{5C1C220B-522C-4052-8C8C-9FC1FFFAFF02}" type="slidenum">
              <a:rPr lang="en-US" smtClean="0"/>
              <a:pPr>
                <a:defRPr/>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Giant Water Bug is the absolute biggest bug of all. It lives on the bottom of shallow ponds and in the littoral zones in lakes. These also take an air bubble w/ them when they dive. They are fierce predators and also fly. Becareful when you pick one up because they have a toxin in its beak as it bites.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water scorpion is hard to find because of a stick like shape and color. It has 2 filaments that look like tails and are brought out of the water to breathe. They’re always in the ready and catch up insect larvas.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These beetle are predators attacking everything in sight, even one another. Some species have jaws of the larvas bigger than their head.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This beetle looks a lot like the predaceous diving beetle, but if you turn it over it has a spine between its legs. These beetles also take an air bubble w/ them when they dive.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Whirligig Beetles glide around on the surface of the water. They also have an unusual adaptation. Their eyes are divided into 2. One half looks up into the sky while the other looks into the water. These beetles can fly, but have to crawl out of the water to take off.</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Springtail didn’t just get its name from any where, when it snaps its tail downward in the water it soars about 30 cm through the air. They live on the surface of quiet areas of lakes, ponds, and marshes. They are most common in the spring and fall time.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Snails and Limpets are found almost in all freshwater habitats except for badly polluted water, very cold mountain lakes, and very salty prairie sloughs. Snails and Limpets live in hard water because they need calcium to build their shells and soft water doesn’t have it. Hard water is also basic and that’s what they prefer. Occur in water less than 3 m deep.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adults are about 5 mm long, larva 2-30 mm long. They have a pair of prolegs on the first segment of the thorax and on the last of the abdomen. Larva vary in color from white, yellow, and pink to a deep red. That’s why it is called a bloodworm.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Clams and mussels are again almost found in all freshwater ecosystems, but are never in polluted water and prefer less than 2 m deep water. They tend to choose stable bottoms such as mud or gravel, but not sand. Unlike other molluscs, they have no head. Like the univalves, they like basic water and need the same conditions for shell building.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larva, as in the picture, hang from the surface and when its disturbed, they move to the bottom and back to the top w/ a wriggling motion. They are called wrigglers. The pupas move by tumbling head over heels. They’re called tumblers. They can live in stagnant water w/out dissolved oxygen and prefer/thrive to live there because mostly the predators are gone.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Except for 2 silvery sacs that help them move up and down in the water, the larva of the phantom midge is transparent. They swim w/ a jerky, lashing movement, and prey on small insects and crustaceans, using their antennas.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Crane Fly larva range in color from white to brown and are found in most aquatic habitats, including standing waters. The anal end bears fingerlike gills and a pair of spiracles. These are pushed into the air when dissolved oxygen is low.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Adult Biting Midges are flies. Even though you can feel them bite you, you can’t see them, so they’re called “no-see-ums”. The larva are found in most aquatic ecosystems, but are most abundant in floating masses of algae.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Moth flies are the flies that gather around the lights at night, and have hairy bodies. The larva are very common in stagnant water and even in sewage water. They can live in stagnant water because they move to the top and breathe through siphons. They are a grayish color.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larva don’t bite like their older selves. They are found on the bottoms of ponds, shallow lakes, swamps, and pools, and some species live in flowing waters. The larva can be white, green, brown, or yellow, and are tapered at both ends. The anal end has a short siphon.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3" Type="http://schemas.openxmlformats.org/officeDocument/2006/relationships/image" Target="../media/image6.png"/><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4" name="Picture 6" descr="CoverGlyph.png"/>
          <p:cNvPicPr>
            <a:picLocks noChangeAspect="1"/>
          </p:cNvPicPr>
          <p:nvPr/>
        </p:nvPicPr>
        <p:blipFill>
          <a:blip r:embed="rId3"/>
          <a:srcRect/>
          <a:stretch>
            <a:fillRect/>
          </a:stretch>
        </p:blipFill>
        <p:spPr bwMode="auto">
          <a:xfrm>
            <a:off x="4010025" y="3048000"/>
            <a:ext cx="1123950" cy="771525"/>
          </a:xfrm>
          <a:prstGeom prst="rect">
            <a:avLst/>
          </a:prstGeom>
          <a:noFill/>
          <a:ln w="9525">
            <a:noFill/>
            <a:miter lim="800000"/>
            <a:headEnd/>
            <a:tailEnd/>
          </a:ln>
        </p:spPr>
      </p:pic>
      <p:sp>
        <p:nvSpPr>
          <p:cNvPr id="2" name="Title 1"/>
          <p:cNvSpPr>
            <a:spLocks noGrp="1"/>
          </p:cNvSpPr>
          <p:nvPr>
            <p:ph type="ctrTitle"/>
          </p:nvPr>
        </p:nvSpPr>
        <p:spPr>
          <a:xfrm>
            <a:off x="685800" y="1627094"/>
            <a:ext cx="7772400" cy="1470025"/>
          </a:xfrm>
        </p:spPr>
        <p:txBody>
          <a:bodyPr anchor="b"/>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3A9A5443-BC87-4FA0-9EC0-DF2CB2C50D09}" type="datetimeFigureOut">
              <a:rPr lang="en-US"/>
              <a:pPr>
                <a:defRPr/>
              </a:pPr>
              <a:t>12/21/12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3749675" y="4889500"/>
            <a:ext cx="1644650" cy="171450"/>
          </a:xfrm>
          <a:prstGeom prst="rect">
            <a:avLst/>
          </a:prstGeom>
          <a:noFill/>
          <a:ln w="9525">
            <a:noFill/>
            <a:miter lim="800000"/>
            <a:headEnd/>
            <a:tailEnd/>
          </a:ln>
        </p:spPr>
      </p:pic>
      <p:sp>
        <p:nvSpPr>
          <p:cNvPr id="2" name="Title 1"/>
          <p:cNvSpPr>
            <a:spLocks noGrp="1"/>
          </p:cNvSpPr>
          <p:nvPr>
            <p:ph type="title"/>
          </p:nvPr>
        </p:nvSpPr>
        <p:spPr>
          <a:xfrm>
            <a:off x="685800" y="3738282"/>
            <a:ext cx="7770813" cy="1048870"/>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685800" y="5181600"/>
            <a:ext cx="7770813" cy="685800"/>
          </a:xfrm>
        </p:spPr>
        <p:txBody>
          <a:bodyPr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0A4569C-BC00-4DA9-BF4C-E5BE43DEB12A}" type="datetimeFigureOut">
              <a:rPr lang="en-US"/>
              <a:pPr>
                <a:defRPr/>
              </a:pPr>
              <a:t>12/21/12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5127876-4455-4741-9FDA-7C60142C31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E6F4CFCE-7C23-4D3E-B8F0-9BC7B2A97A7B}" type="datetimeFigureOut">
              <a:rPr lang="en-US"/>
              <a:pPr>
                <a:defRPr/>
              </a:pPr>
              <a:t>12/21/12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CF75C6-4306-4FB7-8BD7-E740DCA1FE2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srcRect/>
          <a:stretch>
            <a:fillRect/>
          </a:stretch>
        </p:blipFill>
        <p:spPr bwMode="auto">
          <a:xfrm>
            <a:off x="6791325" y="2378075"/>
            <a:ext cx="169863" cy="1644650"/>
          </a:xfrm>
          <a:prstGeom prst="rect">
            <a:avLst/>
          </a:prstGeom>
          <a:noFill/>
          <a:ln w="9525">
            <a:noFill/>
            <a:miter lim="800000"/>
            <a:headEnd/>
            <a:tailEnd/>
          </a:ln>
        </p:spPr>
      </p:pic>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A8BCEF6D-B6F5-4DFD-A94B-E7FA102F5897}" type="datetimeFigureOut">
              <a:rPr lang="en-US"/>
              <a:pPr>
                <a:defRPr/>
              </a:pPr>
              <a:t>12/21/12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2C8352-4351-4722-BF1A-C0981F0F58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AFD672F6-5DE8-4B68-AF5B-5B45AFD29E1A}" type="datetimeFigureOut">
              <a:rPr lang="en-US"/>
              <a:pPr>
                <a:defRPr/>
              </a:pPr>
              <a:t>12/21/12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70D92A-B62A-40B3-A3F9-50A608E8EC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Glyph-SectionHeader.png"/>
          <p:cNvPicPr>
            <a:picLocks noChangeAspect="1"/>
          </p:cNvPicPr>
          <p:nvPr/>
        </p:nvPicPr>
        <p:blipFill>
          <a:blip r:embed="rId2"/>
          <a:srcRect/>
          <a:stretch>
            <a:fillRect/>
          </a:stretch>
        </p:blipFill>
        <p:spPr bwMode="auto">
          <a:xfrm>
            <a:off x="4038600" y="3173413"/>
            <a:ext cx="1066800" cy="590550"/>
          </a:xfrm>
          <a:prstGeom prst="rect">
            <a:avLst/>
          </a:prstGeom>
          <a:noFill/>
          <a:ln w="9525">
            <a:noFill/>
            <a:miter lim="800000"/>
            <a:headEnd/>
            <a:tailEnd/>
          </a:ln>
        </p:spPr>
      </p:pic>
      <p:sp>
        <p:nvSpPr>
          <p:cNvPr id="2" name="Title 1"/>
          <p:cNvSpPr>
            <a:spLocks noGrp="1"/>
          </p:cNvSpPr>
          <p:nvPr>
            <p:ph type="title"/>
          </p:nvPr>
        </p:nvSpPr>
        <p:spPr>
          <a:xfrm>
            <a:off x="685800" y="1626440"/>
            <a:ext cx="7770813" cy="1472184"/>
          </a:xfrm>
        </p:spPr>
        <p:txBody>
          <a:bodyPr anchor="b"/>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3B7940-93CE-4D84-9653-17C255792FC0}" type="datetimeFigureOut">
              <a:rPr lang="en-US"/>
              <a:pPr>
                <a:defRPr/>
              </a:pPr>
              <a:t>12/21/12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7B78E4-B185-47F9-8F05-6E7E075259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p:txBody>
          <a:bodyPr/>
          <a:lstStyle>
            <a:lvl1pPr>
              <a:defRPr/>
            </a:lvl1pPr>
          </a:lstStyle>
          <a:p>
            <a:pPr>
              <a:defRPr/>
            </a:pPr>
            <a:fld id="{48D711F4-C643-4ECD-8613-93C5220DCFF9}" type="datetimeFigureOut">
              <a:rPr lang="en-US"/>
              <a:pPr>
                <a:defRPr/>
              </a:pPr>
              <a:t>12/21/12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BF9AE42-591B-48FF-BEB6-DF66F619B1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6"/>
          <p:cNvSpPr>
            <a:spLocks noGrp="1"/>
          </p:cNvSpPr>
          <p:nvPr>
            <p:ph type="dt" sz="half" idx="10"/>
          </p:nvPr>
        </p:nvSpPr>
        <p:spPr/>
        <p:txBody>
          <a:bodyPr/>
          <a:lstStyle>
            <a:lvl1pPr>
              <a:defRPr/>
            </a:lvl1pPr>
          </a:lstStyle>
          <a:p>
            <a:pPr>
              <a:defRPr/>
            </a:pPr>
            <a:fld id="{6FBD4D23-2078-47A8-8721-69BB0A8D3510}" type="datetimeFigureOut">
              <a:rPr lang="en-US"/>
              <a:pPr>
                <a:defRPr/>
              </a:pPr>
              <a:t>12/21/12</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69752FF-59F2-4A74-AD76-FD7A1375D4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9A1A0D42-4313-4FEB-9368-81E44AABAD7B}" type="datetimeFigureOut">
              <a:rPr lang="en-US"/>
              <a:pPr>
                <a:defRPr/>
              </a:pPr>
              <a:t>12/21/12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077B7EA-B5AF-49EA-BFD7-CC0BFAFB01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14788B7-17BA-47CF-8FCD-1C68765B7DE3}" type="slidenum">
              <a:rPr lang="en-US"/>
              <a:pPr>
                <a:defRPr/>
              </a:pPr>
              <a:t>‹#›</a:t>
            </a:fld>
            <a:endParaRPr lang="en-US"/>
          </a:p>
        </p:txBody>
      </p:sp>
      <p:sp>
        <p:nvSpPr>
          <p:cNvPr id="3" name="Date Placeholder 3"/>
          <p:cNvSpPr>
            <a:spLocks noGrp="1"/>
          </p:cNvSpPr>
          <p:nvPr>
            <p:ph type="dt" sz="half" idx="11"/>
          </p:nvPr>
        </p:nvSpPr>
        <p:spPr/>
        <p:txBody>
          <a:bodyPr/>
          <a:lstStyle>
            <a:lvl1pPr>
              <a:defRPr/>
            </a:lvl1pPr>
          </a:lstStyle>
          <a:p>
            <a:pPr>
              <a:defRPr/>
            </a:pPr>
            <a:fld id="{D352CA95-2251-466A-B1FC-7B17E643E685}" type="datetimeFigureOut">
              <a:rPr lang="en-US"/>
              <a:pPr>
                <a:defRPr/>
              </a:pPr>
              <a:t>12/21/12</a:t>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1665288" y="2286000"/>
            <a:ext cx="1644650" cy="169863"/>
          </a:xfrm>
          <a:prstGeom prst="rect">
            <a:avLst/>
          </a:prstGeom>
          <a:noFill/>
          <a:ln w="9525">
            <a:noFill/>
            <a:miter lim="800000"/>
            <a:headEnd/>
            <a:tailEnd/>
          </a:ln>
        </p:spPr>
      </p:pic>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2AD6283-2941-4633-AB6B-A348C55C5F35}" type="datetimeFigureOut">
              <a:rPr lang="en-US"/>
              <a:pPr>
                <a:defRPr/>
              </a:pPr>
              <a:t>12/21/12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2DF6CD9-E5F3-4760-90F0-22C40F1917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5805488" y="2286000"/>
            <a:ext cx="1644650" cy="169863"/>
          </a:xfrm>
          <a:prstGeom prst="rect">
            <a:avLst/>
          </a:prstGeom>
          <a:noFill/>
          <a:ln w="9525">
            <a:noFill/>
            <a:miter lim="800000"/>
            <a:headEnd/>
            <a:tailEnd/>
          </a:ln>
        </p:spPr>
      </p:pic>
      <p:sp>
        <p:nvSpPr>
          <p:cNvPr id="2" name="Title 1"/>
          <p:cNvSpPr>
            <a:spLocks noGrp="1"/>
          </p:cNvSpPr>
          <p:nvPr>
            <p:ph type="title"/>
          </p:nvPr>
        </p:nvSpPr>
        <p:spPr>
          <a:xfrm>
            <a:off x="4799013" y="914400"/>
            <a:ext cx="3657600" cy="1161288"/>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799013" y="2587752"/>
            <a:ext cx="3657600" cy="2898648"/>
          </a:xfrm>
        </p:spPr>
        <p:txBody>
          <a:bodyPr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3F9377A-2E13-4429-A211-E16987772A1A}" type="datetimeFigureOut">
              <a:rPr lang="en-US"/>
              <a:pPr>
                <a:defRPr/>
              </a:pPr>
              <a:t>12/21/12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099EAA5-1152-4A82-98ED-1A6E445FBB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675"/>
            <a:ext cx="5334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BCD1B9E8-7223-47E7-BF48-9AD391A805BE}" type="slidenum">
              <a:rPr lang="en-US"/>
              <a:pPr>
                <a:defRPr/>
              </a:pPr>
              <a:t>‹#›</a:t>
            </a:fld>
            <a:endParaRPr lang="en-US"/>
          </a:p>
        </p:txBody>
      </p:sp>
      <p:sp>
        <p:nvSpPr>
          <p:cNvPr id="2" name="Title Placeholder 1"/>
          <p:cNvSpPr>
            <a:spLocks noGrp="1"/>
          </p:cNvSpPr>
          <p:nvPr>
            <p:ph type="title"/>
          </p:nvPr>
        </p:nvSpPr>
        <p:spPr>
          <a:xfrm>
            <a:off x="685800" y="66675"/>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1028" name="Text Placeholder 2"/>
          <p:cNvSpPr>
            <a:spLocks noGrp="1"/>
          </p:cNvSpPr>
          <p:nvPr>
            <p:ph type="body" idx="1"/>
          </p:nvPr>
        </p:nvSpPr>
        <p:spPr bwMode="auto">
          <a:xfrm>
            <a:off x="685800" y="2209800"/>
            <a:ext cx="7770813"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0" y="6289675"/>
            <a:ext cx="23749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F0BDBFF-A9F7-459C-BCA3-D367BB908B40}" type="datetimeFigureOut">
              <a:rPr lang="en-US"/>
              <a:pPr>
                <a:defRPr/>
              </a:pPr>
              <a:t>12/21/12</a:t>
            </a:fld>
            <a:endParaRPr lang="en-US"/>
          </a:p>
        </p:txBody>
      </p:sp>
      <p:sp>
        <p:nvSpPr>
          <p:cNvPr id="5" name="Footer Placeholder 4"/>
          <p:cNvSpPr>
            <a:spLocks noGrp="1"/>
          </p:cNvSpPr>
          <p:nvPr>
            <p:ph type="ftr" sz="quarter" idx="3"/>
          </p:nvPr>
        </p:nvSpPr>
        <p:spPr>
          <a:xfrm>
            <a:off x="349250" y="6289675"/>
            <a:ext cx="31559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2" r:id="rId7"/>
    <p:sldLayoutId id="2147483679" r:id="rId8"/>
    <p:sldLayoutId id="2147483680" r:id="rId9"/>
    <p:sldLayoutId id="2147483681" r:id="rId10"/>
    <p:sldLayoutId id="2147483682" r:id="rId11"/>
    <p:sldLayoutId id="2147483683" r:id="rId12"/>
  </p:sldLayoutIdLst>
  <p:txStyles>
    <p:titleStyle>
      <a:lvl1pPr algn="ctr" rtl="0" eaLnBrk="0" fontAlgn="base" hangingPunct="0">
        <a:spcBef>
          <a:spcPct val="0"/>
        </a:spcBef>
        <a:spcAft>
          <a:spcPct val="0"/>
        </a:spcAft>
        <a:defRPr sz="5000" kern="1200">
          <a:solidFill>
            <a:schemeClr val="tx2"/>
          </a:solidFill>
          <a:effectLst>
            <a:outerShdw blurRad="38100" dist="12700" algn="l" rotWithShape="0">
              <a:prstClr val="black">
                <a:alpha val="40000"/>
              </a:prstClr>
            </a:outerShdw>
          </a:effectLst>
          <a:latin typeface="+mj-lt"/>
          <a:ea typeface="+mj-ea"/>
          <a:cs typeface="+mj-cs"/>
        </a:defRPr>
      </a:lvl1pPr>
      <a:lvl2pPr algn="ctr" rtl="0" eaLnBrk="0" fontAlgn="base" hangingPunct="0">
        <a:spcBef>
          <a:spcPct val="0"/>
        </a:spcBef>
        <a:spcAft>
          <a:spcPct val="0"/>
        </a:spcAft>
        <a:defRPr sz="5000">
          <a:solidFill>
            <a:schemeClr val="tx2"/>
          </a:solidFill>
          <a:latin typeface="Calisto MT" pitchFamily="18" charset="0"/>
        </a:defRPr>
      </a:lvl2pPr>
      <a:lvl3pPr algn="ctr" rtl="0" eaLnBrk="0" fontAlgn="base" hangingPunct="0">
        <a:spcBef>
          <a:spcPct val="0"/>
        </a:spcBef>
        <a:spcAft>
          <a:spcPct val="0"/>
        </a:spcAft>
        <a:defRPr sz="5000">
          <a:solidFill>
            <a:schemeClr val="tx2"/>
          </a:solidFill>
          <a:latin typeface="Calisto MT" pitchFamily="18" charset="0"/>
        </a:defRPr>
      </a:lvl3pPr>
      <a:lvl4pPr algn="ctr" rtl="0" eaLnBrk="0" fontAlgn="base" hangingPunct="0">
        <a:spcBef>
          <a:spcPct val="0"/>
        </a:spcBef>
        <a:spcAft>
          <a:spcPct val="0"/>
        </a:spcAft>
        <a:defRPr sz="5000">
          <a:solidFill>
            <a:schemeClr val="tx2"/>
          </a:solidFill>
          <a:latin typeface="Calisto MT" pitchFamily="18" charset="0"/>
        </a:defRPr>
      </a:lvl4pPr>
      <a:lvl5pPr algn="ctr" rtl="0" eaLnBrk="0" fontAlgn="base" hangingPunct="0">
        <a:spcBef>
          <a:spcPct val="0"/>
        </a:spcBef>
        <a:spcAft>
          <a:spcPct val="0"/>
        </a:spcAft>
        <a:defRPr sz="5000">
          <a:solidFill>
            <a:schemeClr val="tx2"/>
          </a:solidFill>
          <a:latin typeface="Calisto MT" pitchFamily="18" charset="0"/>
        </a:defRPr>
      </a:lvl5pPr>
      <a:lvl6pPr marL="457200" algn="ctr" rtl="0" fontAlgn="base">
        <a:spcBef>
          <a:spcPct val="0"/>
        </a:spcBef>
        <a:spcAft>
          <a:spcPct val="0"/>
        </a:spcAft>
        <a:defRPr sz="5000">
          <a:solidFill>
            <a:schemeClr val="tx2"/>
          </a:solidFill>
          <a:latin typeface="Calisto MT" pitchFamily="18" charset="0"/>
        </a:defRPr>
      </a:lvl6pPr>
      <a:lvl7pPr marL="914400" algn="ctr" rtl="0" fontAlgn="base">
        <a:spcBef>
          <a:spcPct val="0"/>
        </a:spcBef>
        <a:spcAft>
          <a:spcPct val="0"/>
        </a:spcAft>
        <a:defRPr sz="5000">
          <a:solidFill>
            <a:schemeClr val="tx2"/>
          </a:solidFill>
          <a:latin typeface="Calisto MT" pitchFamily="18" charset="0"/>
        </a:defRPr>
      </a:lvl7pPr>
      <a:lvl8pPr marL="1371600" algn="ctr" rtl="0" fontAlgn="base">
        <a:spcBef>
          <a:spcPct val="0"/>
        </a:spcBef>
        <a:spcAft>
          <a:spcPct val="0"/>
        </a:spcAft>
        <a:defRPr sz="5000">
          <a:solidFill>
            <a:schemeClr val="tx2"/>
          </a:solidFill>
          <a:latin typeface="Calisto MT" pitchFamily="18" charset="0"/>
        </a:defRPr>
      </a:lvl8pPr>
      <a:lvl9pPr marL="1828800" algn="ctr" rtl="0" fontAlgn="base">
        <a:spcBef>
          <a:spcPct val="0"/>
        </a:spcBef>
        <a:spcAft>
          <a:spcPct val="0"/>
        </a:spcAft>
        <a:defRPr sz="5000">
          <a:solidFill>
            <a:schemeClr val="tx2"/>
          </a:solidFill>
          <a:latin typeface="Calisto MT" pitchFamily="18" charset="0"/>
        </a:defRPr>
      </a:lvl9pPr>
    </p:titleStyle>
    <p:bodyStyle>
      <a:lvl1pPr marL="457200" indent="-457200" algn="l" rtl="0" eaLnBrk="0" fontAlgn="base" hangingPunct="0">
        <a:spcBef>
          <a:spcPts val="2000"/>
        </a:spcBef>
        <a:spcAft>
          <a:spcPct val="0"/>
        </a:spcAft>
        <a:buClr>
          <a:srgbClr val="8E887C"/>
        </a:buClr>
        <a:buFont typeface="Wingdings" pitchFamily="2" charset="2"/>
        <a:buChar char=""/>
        <a:defRPr sz="2400" kern="1200">
          <a:solidFill>
            <a:schemeClr val="tx2"/>
          </a:solidFill>
          <a:latin typeface="+mn-lt"/>
          <a:ea typeface="+mn-ea"/>
          <a:cs typeface="+mn-cs"/>
        </a:defRPr>
      </a:lvl1pPr>
      <a:lvl2pPr marL="914400" indent="-457200" algn="l" rtl="0" eaLnBrk="0" fontAlgn="base" hangingPunct="0">
        <a:spcBef>
          <a:spcPts val="600"/>
        </a:spcBef>
        <a:spcAft>
          <a:spcPct val="0"/>
        </a:spcAft>
        <a:buClr>
          <a:srgbClr val="47443E"/>
        </a:buClr>
        <a:buFont typeface="Wingdings" pitchFamily="2" charset="2"/>
        <a:buChar char=""/>
        <a:defRPr sz="2200" kern="1200">
          <a:solidFill>
            <a:schemeClr val="tx2"/>
          </a:solidFill>
          <a:latin typeface="+mn-lt"/>
          <a:ea typeface="+mn-ea"/>
          <a:cs typeface="+mn-cs"/>
        </a:defRPr>
      </a:lvl2pPr>
      <a:lvl3pPr marL="1371600" indent="-457200" algn="l" rtl="0" eaLnBrk="0" fontAlgn="base" hangingPunct="0">
        <a:spcBef>
          <a:spcPts val="600"/>
        </a:spcBef>
        <a:spcAft>
          <a:spcPct val="0"/>
        </a:spcAft>
        <a:buClr>
          <a:srgbClr val="8E887C"/>
        </a:buClr>
        <a:buFont typeface="Wingdings" pitchFamily="2" charset="2"/>
        <a:buChar char=""/>
        <a:defRPr sz="2000" kern="1200">
          <a:solidFill>
            <a:schemeClr val="tx2"/>
          </a:solidFill>
          <a:latin typeface="+mn-lt"/>
          <a:ea typeface="+mn-ea"/>
          <a:cs typeface="+mn-cs"/>
        </a:defRPr>
      </a:lvl3pPr>
      <a:lvl4pPr marL="1828800" indent="-457200" algn="l" rtl="0" eaLnBrk="0" fontAlgn="base" hangingPunct="0">
        <a:spcBef>
          <a:spcPts val="600"/>
        </a:spcBef>
        <a:spcAft>
          <a:spcPct val="0"/>
        </a:spcAft>
        <a:buClr>
          <a:srgbClr val="47443E"/>
        </a:buClr>
        <a:buFont typeface="Wingdings" pitchFamily="2" charset="2"/>
        <a:buChar char=""/>
        <a:defRPr kern="1200">
          <a:solidFill>
            <a:schemeClr val="tx2"/>
          </a:solidFill>
          <a:latin typeface="+mn-lt"/>
          <a:ea typeface="+mn-ea"/>
          <a:cs typeface="+mn-cs"/>
        </a:defRPr>
      </a:lvl4pPr>
      <a:lvl5pPr marL="2286000" indent="-457200" algn="l" rtl="0" eaLnBrk="0" fontAlgn="base" hangingPunct="0">
        <a:spcBef>
          <a:spcPts val="600"/>
        </a:spcBef>
        <a:spcAft>
          <a:spcPct val="0"/>
        </a:spcAft>
        <a:buClr>
          <a:srgbClr val="8E887C"/>
        </a:buClr>
        <a:buFont typeface="Wingdings" pitchFamily="2" charset="2"/>
        <a:buChar char=""/>
        <a:defRPr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jpeg"/></Relationships>
</file>

<file path=ppt/slides/_rels/slide26.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627094"/>
            <a:ext cx="7772400" cy="1470025"/>
          </a:xfrm>
        </p:spPr>
        <p:txBody>
          <a:bodyPr/>
          <a:lstStyle/>
          <a:p>
            <a:pPr eaLnBrk="1" fontAlgn="auto" hangingPunct="1">
              <a:spcAft>
                <a:spcPts val="0"/>
              </a:spcAft>
              <a:defRPr/>
            </a:pPr>
            <a:r>
              <a:rPr lang="en-US" dirty="0" smtClean="0"/>
              <a:t>STANDING WATERS: Insects and </a:t>
            </a:r>
            <a:r>
              <a:rPr lang="en-US" dirty="0" err="1"/>
              <a:t>M</a:t>
            </a:r>
            <a:r>
              <a:rPr lang="en-US" dirty="0" err="1" smtClean="0"/>
              <a:t>olluscs</a:t>
            </a:r>
            <a:endParaRPr lang="en-US" dirty="0"/>
          </a:p>
        </p:txBody>
      </p:sp>
      <p:sp>
        <p:nvSpPr>
          <p:cNvPr id="3" name="Subtitle 2"/>
          <p:cNvSpPr>
            <a:spLocks noGrp="1"/>
          </p:cNvSpPr>
          <p:nvPr>
            <p:ph type="subTitle" idx="1"/>
          </p:nvPr>
        </p:nvSpPr>
        <p:spPr>
          <a:xfrm>
            <a:off x="685800" y="3810000"/>
            <a:ext cx="7770813" cy="1752600"/>
          </a:xfrm>
        </p:spPr>
        <p:txBody>
          <a:bodyPr rtlCol="0"/>
          <a:lstStyle/>
          <a:p>
            <a:pPr eaLnBrk="1" fontAlgn="auto" hangingPunct="1">
              <a:spcAft>
                <a:spcPts val="0"/>
              </a:spcAft>
              <a:buClr>
                <a:schemeClr val="accent3"/>
              </a:buClr>
              <a:defRPr/>
            </a:pPr>
            <a:endParaRPr lang="en-US" dirty="0"/>
          </a:p>
        </p:txBody>
      </p:sp>
      <p:pic>
        <p:nvPicPr>
          <p:cNvPr id="15363" name="Picture 3" descr="images-7.jpeg"/>
          <p:cNvPicPr>
            <a:picLocks noChangeAspect="1"/>
          </p:cNvPicPr>
          <p:nvPr/>
        </p:nvPicPr>
        <p:blipFill>
          <a:blip r:embed="rId2"/>
          <a:srcRect/>
          <a:stretch>
            <a:fillRect/>
          </a:stretch>
        </p:blipFill>
        <p:spPr bwMode="auto">
          <a:xfrm>
            <a:off x="581025" y="3810000"/>
            <a:ext cx="3390900" cy="1744663"/>
          </a:xfrm>
          <a:prstGeom prst="rect">
            <a:avLst/>
          </a:prstGeom>
          <a:noFill/>
          <a:ln w="9525">
            <a:noFill/>
            <a:miter lim="800000"/>
            <a:headEnd/>
            <a:tailEnd/>
          </a:ln>
        </p:spPr>
      </p:pic>
      <p:pic>
        <p:nvPicPr>
          <p:cNvPr id="15364" name="Picture 5" descr="images-8.jpeg"/>
          <p:cNvPicPr>
            <a:picLocks noChangeAspect="1"/>
          </p:cNvPicPr>
          <p:nvPr/>
        </p:nvPicPr>
        <p:blipFill>
          <a:blip r:embed="rId3"/>
          <a:srcRect/>
          <a:stretch>
            <a:fillRect/>
          </a:stretch>
        </p:blipFill>
        <p:spPr bwMode="auto">
          <a:xfrm>
            <a:off x="4687888" y="3810000"/>
            <a:ext cx="3768725" cy="1744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z="4600" smtClean="0">
                <a:effectLst/>
              </a:rPr>
              <a:t>Mosquitoes (Family Culicidae)</a:t>
            </a:r>
          </a:p>
        </p:txBody>
      </p:sp>
      <p:sp>
        <p:nvSpPr>
          <p:cNvPr id="27650" name="Rectangle 3"/>
          <p:cNvSpPr>
            <a:spLocks noGrp="1"/>
          </p:cNvSpPr>
          <p:nvPr>
            <p:ph type="body" idx="4294967295"/>
          </p:nvPr>
        </p:nvSpPr>
        <p:spPr>
          <a:xfrm>
            <a:off x="685800" y="2209800"/>
            <a:ext cx="5792788" cy="3657600"/>
          </a:xfrm>
        </p:spPr>
        <p:txBody>
          <a:bodyPr/>
          <a:lstStyle/>
          <a:p>
            <a:pPr eaLnBrk="1" hangingPunct="1"/>
            <a:r>
              <a:rPr lang="en-US" smtClean="0"/>
              <a:t>Both the pupa and the larva use siphons to breathe.</a:t>
            </a:r>
          </a:p>
          <a:p>
            <a:pPr eaLnBrk="1" hangingPunct="1"/>
            <a:r>
              <a:rPr lang="en-US" smtClean="0"/>
              <a:t>Do not depend on dissolved oxygen at all.</a:t>
            </a:r>
          </a:p>
          <a:p>
            <a:pPr eaLnBrk="1" hangingPunct="1"/>
            <a:r>
              <a:rPr lang="en-US" smtClean="0"/>
              <a:t>Eat on protozoans, algae, and tiny pieces of detritus.</a:t>
            </a:r>
          </a:p>
        </p:txBody>
      </p:sp>
      <p:pic>
        <p:nvPicPr>
          <p:cNvPr id="27651" name="Picture 5" descr="Mosquito_Larva1"/>
          <p:cNvPicPr>
            <a:picLocks noChangeAspect="1" noChangeArrowheads="1"/>
          </p:cNvPicPr>
          <p:nvPr/>
        </p:nvPicPr>
        <p:blipFill>
          <a:blip r:embed="rId3"/>
          <a:srcRect/>
          <a:stretch>
            <a:fillRect/>
          </a:stretch>
        </p:blipFill>
        <p:spPr bwMode="auto">
          <a:xfrm>
            <a:off x="6478588" y="2209800"/>
            <a:ext cx="2381250" cy="4105275"/>
          </a:xfrm>
          <a:prstGeom prst="rect">
            <a:avLst/>
          </a:prstGeom>
          <a:noFill/>
          <a:ln w="9525">
            <a:noFill/>
            <a:miter lim="800000"/>
            <a:headEnd/>
            <a:tailEnd/>
          </a:ln>
        </p:spPr>
      </p:pic>
      <p:sp>
        <p:nvSpPr>
          <p:cNvPr id="27652" name="Text Box 6"/>
          <p:cNvSpPr txBox="1">
            <a:spLocks noChangeArrowheads="1"/>
          </p:cNvSpPr>
          <p:nvPr/>
        </p:nvSpPr>
        <p:spPr bwMode="auto">
          <a:xfrm>
            <a:off x="3859213" y="5948363"/>
            <a:ext cx="2619375" cy="366712"/>
          </a:xfrm>
          <a:prstGeom prst="rect">
            <a:avLst/>
          </a:prstGeom>
          <a:noFill/>
          <a:ln w="9525">
            <a:noFill/>
            <a:miter lim="800000"/>
            <a:headEnd/>
            <a:tailEnd/>
          </a:ln>
        </p:spPr>
        <p:txBody>
          <a:bodyPr>
            <a:spAutoFit/>
          </a:bodyPr>
          <a:lstStyle/>
          <a:p>
            <a:pPr>
              <a:spcBef>
                <a:spcPct val="50000"/>
              </a:spcBef>
            </a:pPr>
            <a:r>
              <a:rPr lang="en-US"/>
              <a:t>landcareresearch.co.nz </a:t>
            </a:r>
          </a:p>
        </p:txBody>
      </p:sp>
      <p:sp>
        <p:nvSpPr>
          <p:cNvPr id="27653" name="Text Box 7"/>
          <p:cNvSpPr txBox="1">
            <a:spLocks noChangeArrowheads="1"/>
          </p:cNvSpPr>
          <p:nvPr/>
        </p:nvSpPr>
        <p:spPr bwMode="auto">
          <a:xfrm>
            <a:off x="6742113" y="2868613"/>
            <a:ext cx="604837" cy="823912"/>
          </a:xfrm>
          <a:prstGeom prst="rect">
            <a:avLst/>
          </a:prstGeom>
          <a:noFill/>
          <a:ln w="9525">
            <a:noFill/>
            <a:miter lim="800000"/>
            <a:headEnd/>
            <a:tailEnd/>
          </a:ln>
        </p:spPr>
        <p:txBody>
          <a:bodyPr>
            <a:spAutoFit/>
          </a:bodyPr>
          <a:lstStyle/>
          <a:p>
            <a:pPr>
              <a:spcBef>
                <a:spcPct val="50000"/>
              </a:spcBef>
            </a:pPr>
            <a:r>
              <a:rPr lang="en-US" sz="4800">
                <a:latin typeface="Calibri" pitchFamily="34" charset="0"/>
              </a:rPr>
              <a: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z="4600" smtClean="0">
                <a:effectLst/>
              </a:rPr>
              <a:t>Phantom Midges (Family Culicidae)</a:t>
            </a:r>
          </a:p>
        </p:txBody>
      </p:sp>
      <p:sp>
        <p:nvSpPr>
          <p:cNvPr id="29698" name="Rectangle 3"/>
          <p:cNvSpPr>
            <a:spLocks noGrp="1"/>
          </p:cNvSpPr>
          <p:nvPr>
            <p:ph type="body" idx="4294967295"/>
          </p:nvPr>
        </p:nvSpPr>
        <p:spPr/>
        <p:txBody>
          <a:bodyPr/>
          <a:lstStyle/>
          <a:p>
            <a:pPr eaLnBrk="1" hangingPunct="1"/>
            <a:r>
              <a:rPr lang="en-US" smtClean="0"/>
              <a:t>Common in most lakes and large ponds.</a:t>
            </a:r>
          </a:p>
          <a:p>
            <a:pPr eaLnBrk="1" hangingPunct="1"/>
            <a:r>
              <a:rPr lang="en-US" smtClean="0"/>
              <a:t>Carnivores</a:t>
            </a:r>
          </a:p>
        </p:txBody>
      </p:sp>
      <p:pic>
        <p:nvPicPr>
          <p:cNvPr id="29699" name="Picture 5" descr="Phantom_Midge_Larva_by_Scutigera"/>
          <p:cNvPicPr>
            <a:picLocks noChangeAspect="1" noChangeArrowheads="1"/>
          </p:cNvPicPr>
          <p:nvPr/>
        </p:nvPicPr>
        <p:blipFill>
          <a:blip r:embed="rId3"/>
          <a:srcRect/>
          <a:stretch>
            <a:fillRect/>
          </a:stretch>
        </p:blipFill>
        <p:spPr bwMode="auto">
          <a:xfrm>
            <a:off x="3151188" y="3503613"/>
            <a:ext cx="5305425" cy="2168525"/>
          </a:xfrm>
          <a:prstGeom prst="rect">
            <a:avLst/>
          </a:prstGeom>
          <a:noFill/>
          <a:ln w="9525">
            <a:noFill/>
            <a:miter lim="800000"/>
            <a:headEnd/>
            <a:tailEnd/>
          </a:ln>
        </p:spPr>
      </p:pic>
      <p:sp>
        <p:nvSpPr>
          <p:cNvPr id="29700" name="Text Box 6"/>
          <p:cNvSpPr txBox="1">
            <a:spLocks noChangeArrowheads="1"/>
          </p:cNvSpPr>
          <p:nvPr/>
        </p:nvSpPr>
        <p:spPr bwMode="auto">
          <a:xfrm>
            <a:off x="3151188" y="5672138"/>
            <a:ext cx="2820987" cy="366712"/>
          </a:xfrm>
          <a:prstGeom prst="rect">
            <a:avLst/>
          </a:prstGeom>
          <a:noFill/>
          <a:ln w="9525">
            <a:noFill/>
            <a:miter lim="800000"/>
            <a:headEnd/>
            <a:tailEnd/>
          </a:ln>
        </p:spPr>
        <p:txBody>
          <a:bodyPr>
            <a:spAutoFit/>
          </a:bodyPr>
          <a:lstStyle/>
          <a:p>
            <a:pPr>
              <a:spcBef>
                <a:spcPct val="50000"/>
              </a:spcBef>
            </a:pPr>
            <a:r>
              <a:rPr lang="en-US"/>
              <a:t>scutigera.deviantart.com </a:t>
            </a:r>
          </a:p>
        </p:txBody>
      </p:sp>
      <p:sp>
        <p:nvSpPr>
          <p:cNvPr id="29701" name="Text Box 7"/>
          <p:cNvSpPr txBox="1">
            <a:spLocks noChangeArrowheads="1"/>
          </p:cNvSpPr>
          <p:nvPr/>
        </p:nvSpPr>
        <p:spPr bwMode="auto">
          <a:xfrm rot="-357085">
            <a:off x="3990975" y="3803650"/>
            <a:ext cx="666750" cy="823913"/>
          </a:xfrm>
          <a:prstGeom prst="rect">
            <a:avLst/>
          </a:prstGeom>
          <a:noFill/>
          <a:ln w="9525">
            <a:noFill/>
            <a:miter lim="800000"/>
            <a:headEnd/>
            <a:tailEnd/>
          </a:ln>
        </p:spPr>
        <p:txBody>
          <a:bodyPr>
            <a:spAutoFit/>
          </a:bodyPr>
          <a:lstStyle/>
          <a:p>
            <a:pPr>
              <a:spcBef>
                <a:spcPct val="50000"/>
              </a:spcBef>
            </a:pPr>
            <a:r>
              <a:rPr lang="en-US" sz="4800">
                <a:latin typeface="Calibri" pitchFamily="34" charset="0"/>
              </a:rPr>
              <a:t>↓</a:t>
            </a:r>
          </a:p>
        </p:txBody>
      </p:sp>
      <p:sp>
        <p:nvSpPr>
          <p:cNvPr id="29702" name="Text Box 8"/>
          <p:cNvSpPr txBox="1">
            <a:spLocks noChangeArrowheads="1"/>
          </p:cNvSpPr>
          <p:nvPr/>
        </p:nvSpPr>
        <p:spPr bwMode="auto">
          <a:xfrm rot="1217748">
            <a:off x="6270625" y="3390900"/>
            <a:ext cx="598488" cy="823913"/>
          </a:xfrm>
          <a:prstGeom prst="rect">
            <a:avLst/>
          </a:prstGeom>
          <a:noFill/>
          <a:ln w="9525">
            <a:noFill/>
            <a:miter lim="800000"/>
            <a:headEnd/>
            <a:tailEnd/>
          </a:ln>
        </p:spPr>
        <p:txBody>
          <a:bodyPr>
            <a:spAutoFit/>
          </a:bodyPr>
          <a:lstStyle/>
          <a:p>
            <a:pPr>
              <a:spcBef>
                <a:spcPct val="50000"/>
              </a:spcBef>
            </a:pPr>
            <a:r>
              <a:rPr lang="en-US" sz="4800">
                <a:latin typeface="Calibri" pitchFamily="34" charset="0"/>
              </a:rPr>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z="4600" smtClean="0">
                <a:effectLst/>
              </a:rPr>
              <a:t>Crane Flies (Family Tipulidae)</a:t>
            </a:r>
          </a:p>
        </p:txBody>
      </p:sp>
      <p:sp>
        <p:nvSpPr>
          <p:cNvPr id="31746" name="Rectangle 3"/>
          <p:cNvSpPr>
            <a:spLocks noGrp="1"/>
          </p:cNvSpPr>
          <p:nvPr>
            <p:ph type="body" idx="4294967295"/>
          </p:nvPr>
        </p:nvSpPr>
        <p:spPr/>
        <p:txBody>
          <a:bodyPr/>
          <a:lstStyle/>
          <a:p>
            <a:pPr eaLnBrk="1" hangingPunct="1"/>
            <a:r>
              <a:rPr lang="en-US" smtClean="0"/>
              <a:t>Adults look like giant mosquitoes.</a:t>
            </a:r>
          </a:p>
          <a:p>
            <a:pPr eaLnBrk="1" hangingPunct="1"/>
            <a:r>
              <a:rPr lang="en-US" smtClean="0"/>
              <a:t>Larva look like fat worms.</a:t>
            </a:r>
          </a:p>
          <a:p>
            <a:pPr eaLnBrk="1" hangingPunct="1"/>
            <a:r>
              <a:rPr lang="en-US" smtClean="0"/>
              <a:t>Both Herbivores and Carnivores.</a:t>
            </a:r>
          </a:p>
        </p:txBody>
      </p:sp>
      <p:pic>
        <p:nvPicPr>
          <p:cNvPr id="31747" name="Picture 5" descr="crane_fly"/>
          <p:cNvPicPr>
            <a:picLocks noChangeAspect="1" noChangeArrowheads="1"/>
          </p:cNvPicPr>
          <p:nvPr/>
        </p:nvPicPr>
        <p:blipFill>
          <a:blip r:embed="rId3"/>
          <a:srcRect/>
          <a:stretch>
            <a:fillRect/>
          </a:stretch>
        </p:blipFill>
        <p:spPr bwMode="auto">
          <a:xfrm>
            <a:off x="5899150" y="2209800"/>
            <a:ext cx="2557463" cy="1916113"/>
          </a:xfrm>
          <a:prstGeom prst="rect">
            <a:avLst/>
          </a:prstGeom>
          <a:noFill/>
          <a:ln w="9525">
            <a:noFill/>
            <a:miter lim="800000"/>
            <a:headEnd/>
            <a:tailEnd/>
          </a:ln>
        </p:spPr>
      </p:pic>
      <p:sp>
        <p:nvSpPr>
          <p:cNvPr id="31748" name="Text Box 6"/>
          <p:cNvSpPr txBox="1">
            <a:spLocks noChangeArrowheads="1"/>
          </p:cNvSpPr>
          <p:nvPr/>
        </p:nvSpPr>
        <p:spPr bwMode="auto">
          <a:xfrm>
            <a:off x="5899150" y="4125913"/>
            <a:ext cx="1246188" cy="366712"/>
          </a:xfrm>
          <a:prstGeom prst="rect">
            <a:avLst/>
          </a:prstGeom>
          <a:noFill/>
          <a:ln w="9525">
            <a:noFill/>
            <a:miter lim="800000"/>
            <a:headEnd/>
            <a:tailEnd/>
          </a:ln>
        </p:spPr>
        <p:txBody>
          <a:bodyPr>
            <a:spAutoFit/>
          </a:bodyPr>
          <a:lstStyle/>
          <a:p>
            <a:pPr>
              <a:spcBef>
                <a:spcPct val="50000"/>
              </a:spcBef>
            </a:pPr>
            <a:r>
              <a:rPr lang="en-US"/>
              <a:t>fcps.edu </a:t>
            </a:r>
          </a:p>
        </p:txBody>
      </p:sp>
      <p:sp>
        <p:nvSpPr>
          <p:cNvPr id="31749" name="Text Box 7"/>
          <p:cNvSpPr txBox="1">
            <a:spLocks noChangeArrowheads="1"/>
          </p:cNvSpPr>
          <p:nvPr/>
        </p:nvSpPr>
        <p:spPr bwMode="auto">
          <a:xfrm>
            <a:off x="5899150" y="1843088"/>
            <a:ext cx="966788" cy="366712"/>
          </a:xfrm>
          <a:prstGeom prst="rect">
            <a:avLst/>
          </a:prstGeom>
          <a:noFill/>
          <a:ln w="9525">
            <a:noFill/>
            <a:miter lim="800000"/>
            <a:headEnd/>
            <a:tailEnd/>
          </a:ln>
        </p:spPr>
        <p:txBody>
          <a:bodyPr>
            <a:spAutoFit/>
          </a:bodyPr>
          <a:lstStyle/>
          <a:p>
            <a:pPr>
              <a:spcBef>
                <a:spcPct val="50000"/>
              </a:spcBef>
            </a:pPr>
            <a:r>
              <a:rPr lang="en-US"/>
              <a:t>Adults</a:t>
            </a:r>
          </a:p>
        </p:txBody>
      </p:sp>
      <p:pic>
        <p:nvPicPr>
          <p:cNvPr id="31750" name="Picture 9" descr="393694craneflylarv"/>
          <p:cNvPicPr>
            <a:picLocks noChangeAspect="1" noChangeArrowheads="1"/>
          </p:cNvPicPr>
          <p:nvPr/>
        </p:nvPicPr>
        <p:blipFill>
          <a:blip r:embed="rId4"/>
          <a:srcRect/>
          <a:stretch>
            <a:fillRect/>
          </a:stretch>
        </p:blipFill>
        <p:spPr bwMode="auto">
          <a:xfrm>
            <a:off x="5899150" y="4492625"/>
            <a:ext cx="2600325" cy="1601788"/>
          </a:xfrm>
          <a:prstGeom prst="rect">
            <a:avLst/>
          </a:prstGeom>
          <a:noFill/>
          <a:ln w="9525">
            <a:noFill/>
            <a:miter lim="800000"/>
            <a:headEnd/>
            <a:tailEnd/>
          </a:ln>
        </p:spPr>
      </p:pic>
      <p:sp>
        <p:nvSpPr>
          <p:cNvPr id="31751" name="Text Box 10"/>
          <p:cNvSpPr txBox="1">
            <a:spLocks noChangeArrowheads="1"/>
          </p:cNvSpPr>
          <p:nvPr/>
        </p:nvSpPr>
        <p:spPr bwMode="auto">
          <a:xfrm>
            <a:off x="5899150" y="6094413"/>
            <a:ext cx="760413" cy="366712"/>
          </a:xfrm>
          <a:prstGeom prst="rect">
            <a:avLst/>
          </a:prstGeom>
          <a:noFill/>
          <a:ln w="9525">
            <a:noFill/>
            <a:miter lim="800000"/>
            <a:headEnd/>
            <a:tailEnd/>
          </a:ln>
        </p:spPr>
        <p:txBody>
          <a:bodyPr>
            <a:spAutoFit/>
          </a:bodyPr>
          <a:lstStyle/>
          <a:p>
            <a:pPr>
              <a:spcBef>
                <a:spcPct val="50000"/>
              </a:spcBef>
            </a:pPr>
            <a:r>
              <a:rPr lang="en-US"/>
              <a:t>Larva</a:t>
            </a:r>
          </a:p>
        </p:txBody>
      </p:sp>
      <p:sp>
        <p:nvSpPr>
          <p:cNvPr id="31752" name="Text Box 11"/>
          <p:cNvSpPr txBox="1">
            <a:spLocks noChangeArrowheads="1"/>
          </p:cNvSpPr>
          <p:nvPr/>
        </p:nvSpPr>
        <p:spPr bwMode="auto">
          <a:xfrm>
            <a:off x="8131175" y="5681663"/>
            <a:ext cx="650875" cy="823912"/>
          </a:xfrm>
          <a:prstGeom prst="rect">
            <a:avLst/>
          </a:prstGeom>
          <a:noFill/>
          <a:ln w="9525">
            <a:noFill/>
            <a:miter lim="800000"/>
            <a:headEnd/>
            <a:tailEnd/>
          </a:ln>
        </p:spPr>
        <p:txBody>
          <a:bodyPr>
            <a:spAutoFit/>
          </a:bodyPr>
          <a:lstStyle/>
          <a:p>
            <a:pPr>
              <a:spcBef>
                <a:spcPct val="50000"/>
              </a:spcBef>
            </a:pPr>
            <a:r>
              <a:rPr lang="en-US" sz="4800">
                <a:latin typeface="Calibri" pitchFamily="34" charset="0"/>
              </a:rPr>
              <a: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z="4600" smtClean="0">
                <a:effectLst/>
              </a:rPr>
              <a:t>Biting Midges (Family Heleidae)</a:t>
            </a:r>
          </a:p>
        </p:txBody>
      </p:sp>
      <p:sp>
        <p:nvSpPr>
          <p:cNvPr id="33794" name="Rectangle 3"/>
          <p:cNvSpPr>
            <a:spLocks noGrp="1"/>
          </p:cNvSpPr>
          <p:nvPr>
            <p:ph type="body" idx="4294967295"/>
          </p:nvPr>
        </p:nvSpPr>
        <p:spPr>
          <a:xfrm>
            <a:off x="685800" y="2209800"/>
            <a:ext cx="5741988" cy="3657600"/>
          </a:xfrm>
        </p:spPr>
        <p:txBody>
          <a:bodyPr/>
          <a:lstStyle/>
          <a:p>
            <a:pPr eaLnBrk="1" hangingPunct="1"/>
            <a:r>
              <a:rPr lang="en-US" smtClean="0"/>
              <a:t>Adults are usually under 4 mm long.</a:t>
            </a:r>
          </a:p>
          <a:p>
            <a:pPr eaLnBrk="1" hangingPunct="1"/>
            <a:r>
              <a:rPr lang="en-US" smtClean="0"/>
              <a:t>Larva are from 3-12 mm long.</a:t>
            </a:r>
          </a:p>
          <a:p>
            <a:pPr eaLnBrk="1" hangingPunct="1"/>
            <a:r>
              <a:rPr lang="en-US" smtClean="0"/>
              <a:t>Some species are carnivores, herbivores, or even cannibalistic.</a:t>
            </a:r>
          </a:p>
        </p:txBody>
      </p:sp>
      <p:pic>
        <p:nvPicPr>
          <p:cNvPr id="33795" name="Picture 5" descr="biting_midge"/>
          <p:cNvPicPr>
            <a:picLocks noChangeAspect="1" noChangeArrowheads="1"/>
          </p:cNvPicPr>
          <p:nvPr/>
        </p:nvPicPr>
        <p:blipFill>
          <a:blip r:embed="rId3"/>
          <a:srcRect/>
          <a:stretch>
            <a:fillRect/>
          </a:stretch>
        </p:blipFill>
        <p:spPr bwMode="auto">
          <a:xfrm>
            <a:off x="6427788" y="3448050"/>
            <a:ext cx="2028825" cy="2419350"/>
          </a:xfrm>
          <a:prstGeom prst="rect">
            <a:avLst/>
          </a:prstGeom>
          <a:noFill/>
          <a:ln w="9525">
            <a:noFill/>
            <a:miter lim="800000"/>
            <a:headEnd/>
            <a:tailEnd/>
          </a:ln>
        </p:spPr>
      </p:pic>
      <p:sp>
        <p:nvSpPr>
          <p:cNvPr id="33796" name="Text Box 6"/>
          <p:cNvSpPr txBox="1">
            <a:spLocks noChangeArrowheads="1"/>
          </p:cNvSpPr>
          <p:nvPr/>
        </p:nvSpPr>
        <p:spPr bwMode="auto">
          <a:xfrm>
            <a:off x="5527675" y="5867400"/>
            <a:ext cx="2928938" cy="366713"/>
          </a:xfrm>
          <a:prstGeom prst="rect">
            <a:avLst/>
          </a:prstGeom>
          <a:noFill/>
          <a:ln w="9525">
            <a:noFill/>
            <a:miter lim="800000"/>
            <a:headEnd/>
            <a:tailEnd/>
          </a:ln>
        </p:spPr>
        <p:txBody>
          <a:bodyPr>
            <a:spAutoFit/>
          </a:bodyPr>
          <a:lstStyle/>
          <a:p>
            <a:pPr>
              <a:spcBef>
                <a:spcPct val="50000"/>
              </a:spcBef>
            </a:pPr>
            <a:r>
              <a:rPr lang="en-US"/>
              <a:t>waterwatchadelaide.net.au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z="4600" smtClean="0">
                <a:effectLst/>
              </a:rPr>
              <a:t>Moth Flies (Family Psychodidae)</a:t>
            </a:r>
          </a:p>
        </p:txBody>
      </p:sp>
      <p:sp>
        <p:nvSpPr>
          <p:cNvPr id="35842" name="Rectangle 3"/>
          <p:cNvSpPr>
            <a:spLocks noGrp="1"/>
          </p:cNvSpPr>
          <p:nvPr>
            <p:ph type="body" idx="4294967295"/>
          </p:nvPr>
        </p:nvSpPr>
        <p:spPr>
          <a:xfrm>
            <a:off x="685800" y="2209800"/>
            <a:ext cx="5018088" cy="3657600"/>
          </a:xfrm>
        </p:spPr>
        <p:txBody>
          <a:bodyPr/>
          <a:lstStyle/>
          <a:p>
            <a:pPr eaLnBrk="1" hangingPunct="1"/>
            <a:r>
              <a:rPr lang="en-US" smtClean="0"/>
              <a:t>Adult flies are less than 4 mm long.</a:t>
            </a:r>
          </a:p>
          <a:p>
            <a:pPr eaLnBrk="1" hangingPunct="1"/>
            <a:r>
              <a:rPr lang="en-US" smtClean="0"/>
              <a:t>Larva are 3-10 mm long.</a:t>
            </a:r>
          </a:p>
          <a:p>
            <a:pPr eaLnBrk="1" hangingPunct="1"/>
            <a:r>
              <a:rPr lang="en-US" smtClean="0"/>
              <a:t>Feed on algae and decaying plant material.</a:t>
            </a:r>
          </a:p>
        </p:txBody>
      </p:sp>
      <p:pic>
        <p:nvPicPr>
          <p:cNvPr id="35843" name="Picture 5" descr="TQP000U0L090Q0N0CRXQBR80JQLQYR0QS0N0H0U0R0U0R070BRG0OQM0VRRQDQRQ9R70CQG0JQYKWR"/>
          <p:cNvPicPr>
            <a:picLocks noChangeAspect="1" noChangeArrowheads="1"/>
          </p:cNvPicPr>
          <p:nvPr/>
        </p:nvPicPr>
        <p:blipFill>
          <a:blip r:embed="rId3"/>
          <a:srcRect/>
          <a:stretch>
            <a:fillRect/>
          </a:stretch>
        </p:blipFill>
        <p:spPr bwMode="auto">
          <a:xfrm>
            <a:off x="5703888" y="1962150"/>
            <a:ext cx="2954337" cy="2447925"/>
          </a:xfrm>
          <a:prstGeom prst="rect">
            <a:avLst/>
          </a:prstGeom>
          <a:noFill/>
          <a:ln w="9525">
            <a:noFill/>
            <a:miter lim="800000"/>
            <a:headEnd/>
            <a:tailEnd/>
          </a:ln>
        </p:spPr>
      </p:pic>
      <p:sp>
        <p:nvSpPr>
          <p:cNvPr id="35844" name="Text Box 6"/>
          <p:cNvSpPr txBox="1">
            <a:spLocks noChangeArrowheads="1"/>
          </p:cNvSpPr>
          <p:nvPr/>
        </p:nvSpPr>
        <p:spPr bwMode="auto">
          <a:xfrm>
            <a:off x="5703888" y="4410075"/>
            <a:ext cx="1517650" cy="366713"/>
          </a:xfrm>
          <a:prstGeom prst="rect">
            <a:avLst/>
          </a:prstGeom>
          <a:noFill/>
          <a:ln w="9525">
            <a:noFill/>
            <a:miter lim="800000"/>
            <a:headEnd/>
            <a:tailEnd/>
          </a:ln>
        </p:spPr>
        <p:txBody>
          <a:bodyPr>
            <a:spAutoFit/>
          </a:bodyPr>
          <a:lstStyle/>
          <a:p>
            <a:pPr>
              <a:spcBef>
                <a:spcPct val="50000"/>
              </a:spcBef>
            </a:pPr>
            <a:r>
              <a:rPr lang="en-US"/>
              <a:t>bugguide.net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z="4600" smtClean="0">
                <a:effectLst/>
              </a:rPr>
              <a:t>Horseflies (Family Tabanidae)</a:t>
            </a:r>
          </a:p>
        </p:txBody>
      </p:sp>
      <p:sp>
        <p:nvSpPr>
          <p:cNvPr id="37890" name="Rectangle 3"/>
          <p:cNvSpPr>
            <a:spLocks noGrp="1"/>
          </p:cNvSpPr>
          <p:nvPr>
            <p:ph type="body" idx="4294967295"/>
          </p:nvPr>
        </p:nvSpPr>
        <p:spPr>
          <a:xfrm>
            <a:off x="685800" y="2209800"/>
            <a:ext cx="6288088" cy="3657600"/>
          </a:xfrm>
        </p:spPr>
        <p:txBody>
          <a:bodyPr/>
          <a:lstStyle/>
          <a:p>
            <a:pPr eaLnBrk="1" hangingPunct="1"/>
            <a:r>
              <a:rPr lang="en-US" smtClean="0"/>
              <a:t>MAJOR PEST!!!!!</a:t>
            </a:r>
          </a:p>
          <a:p>
            <a:pPr eaLnBrk="1" hangingPunct="1"/>
            <a:r>
              <a:rPr lang="en-US" smtClean="0"/>
              <a:t>Adult flies are 15-40 mm long.</a:t>
            </a:r>
          </a:p>
          <a:p>
            <a:pPr eaLnBrk="1" hangingPunct="1"/>
            <a:r>
              <a:rPr lang="en-US" smtClean="0"/>
              <a:t>Larva are 15-40 mm long.</a:t>
            </a:r>
          </a:p>
          <a:p>
            <a:pPr eaLnBrk="1" hangingPunct="1"/>
            <a:r>
              <a:rPr lang="en-US" smtClean="0"/>
              <a:t>Feed on detritus, and some species are carnivorous also. </a:t>
            </a:r>
          </a:p>
        </p:txBody>
      </p:sp>
      <p:pic>
        <p:nvPicPr>
          <p:cNvPr id="37891" name="Picture 5" descr="HorseflyLarva"/>
          <p:cNvPicPr>
            <a:picLocks noChangeAspect="1" noChangeArrowheads="1"/>
          </p:cNvPicPr>
          <p:nvPr/>
        </p:nvPicPr>
        <p:blipFill>
          <a:blip r:embed="rId3"/>
          <a:srcRect/>
          <a:stretch>
            <a:fillRect/>
          </a:stretch>
        </p:blipFill>
        <p:spPr bwMode="auto">
          <a:xfrm>
            <a:off x="6973888" y="1981200"/>
            <a:ext cx="1828800" cy="3567113"/>
          </a:xfrm>
          <a:prstGeom prst="rect">
            <a:avLst/>
          </a:prstGeom>
          <a:noFill/>
          <a:ln w="9525">
            <a:noFill/>
            <a:miter lim="800000"/>
            <a:headEnd/>
            <a:tailEnd/>
          </a:ln>
        </p:spPr>
      </p:pic>
      <p:sp>
        <p:nvSpPr>
          <p:cNvPr id="37892" name="Text Box 6"/>
          <p:cNvSpPr txBox="1">
            <a:spLocks noChangeArrowheads="1"/>
          </p:cNvSpPr>
          <p:nvPr/>
        </p:nvSpPr>
        <p:spPr bwMode="auto">
          <a:xfrm>
            <a:off x="6510338" y="5548313"/>
            <a:ext cx="2633662" cy="366712"/>
          </a:xfrm>
          <a:prstGeom prst="rect">
            <a:avLst/>
          </a:prstGeom>
          <a:noFill/>
          <a:ln w="9525">
            <a:noFill/>
            <a:miter lim="800000"/>
            <a:headEnd/>
            <a:tailEnd/>
          </a:ln>
        </p:spPr>
        <p:txBody>
          <a:bodyPr>
            <a:spAutoFit/>
          </a:bodyPr>
          <a:lstStyle/>
          <a:p>
            <a:pPr>
              <a:spcBef>
                <a:spcPct val="50000"/>
              </a:spcBef>
            </a:pPr>
            <a:r>
              <a:rPr lang="en-US"/>
              <a:t>clean-water.uwex.edu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z="4600" smtClean="0">
                <a:effectLst/>
              </a:rPr>
              <a:t>Hover Flies (Family Syrphidae)</a:t>
            </a:r>
          </a:p>
        </p:txBody>
      </p:sp>
      <p:sp>
        <p:nvSpPr>
          <p:cNvPr id="39938" name="Rectangle 3"/>
          <p:cNvSpPr>
            <a:spLocks noGrp="1"/>
          </p:cNvSpPr>
          <p:nvPr>
            <p:ph type="body" idx="4294967295"/>
          </p:nvPr>
        </p:nvSpPr>
        <p:spPr/>
        <p:txBody>
          <a:bodyPr/>
          <a:lstStyle/>
          <a:p>
            <a:pPr eaLnBrk="1" hangingPunct="1"/>
            <a:r>
              <a:rPr lang="en-US" smtClean="0"/>
              <a:t>Also called flower flies and bee flies.</a:t>
            </a:r>
          </a:p>
          <a:p>
            <a:pPr eaLnBrk="1" hangingPunct="1"/>
            <a:r>
              <a:rPr lang="en-US" smtClean="0"/>
              <a:t>Larva are from 5-25 mm long.</a:t>
            </a:r>
          </a:p>
        </p:txBody>
      </p:sp>
      <p:pic>
        <p:nvPicPr>
          <p:cNvPr id="39939" name="Picture 5" descr="rat-tailed-maggot_larva_big"/>
          <p:cNvPicPr>
            <a:picLocks noChangeAspect="1" noChangeArrowheads="1"/>
          </p:cNvPicPr>
          <p:nvPr/>
        </p:nvPicPr>
        <p:blipFill>
          <a:blip r:embed="rId3"/>
          <a:srcRect/>
          <a:stretch>
            <a:fillRect/>
          </a:stretch>
        </p:blipFill>
        <p:spPr bwMode="auto">
          <a:xfrm>
            <a:off x="5068888" y="4097338"/>
            <a:ext cx="3810000" cy="1524000"/>
          </a:xfrm>
          <a:prstGeom prst="rect">
            <a:avLst/>
          </a:prstGeom>
          <a:noFill/>
          <a:ln w="9525">
            <a:noFill/>
            <a:miter lim="800000"/>
            <a:headEnd/>
            <a:tailEnd/>
          </a:ln>
        </p:spPr>
      </p:pic>
      <p:sp>
        <p:nvSpPr>
          <p:cNvPr id="39940" name="Text Box 6"/>
          <p:cNvSpPr txBox="1">
            <a:spLocks noChangeArrowheads="1"/>
          </p:cNvSpPr>
          <p:nvPr/>
        </p:nvSpPr>
        <p:spPr bwMode="auto">
          <a:xfrm>
            <a:off x="5068888" y="5621338"/>
            <a:ext cx="1858962" cy="366712"/>
          </a:xfrm>
          <a:prstGeom prst="rect">
            <a:avLst/>
          </a:prstGeom>
          <a:noFill/>
          <a:ln w="9525">
            <a:noFill/>
            <a:miter lim="800000"/>
            <a:headEnd/>
            <a:tailEnd/>
          </a:ln>
        </p:spPr>
        <p:txBody>
          <a:bodyPr>
            <a:spAutoFit/>
          </a:bodyPr>
          <a:lstStyle/>
          <a:p>
            <a:pPr>
              <a:spcBef>
                <a:spcPct val="50000"/>
              </a:spcBef>
            </a:pPr>
            <a:r>
              <a:rPr lang="en-US"/>
              <a:t>ah.novartis.com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mtClean="0">
                <a:effectLst/>
              </a:rPr>
              <a:t>Insects: The Other Flies</a:t>
            </a:r>
          </a:p>
        </p:txBody>
      </p:sp>
      <p:sp>
        <p:nvSpPr>
          <p:cNvPr id="41986" name="Rectangle 3"/>
          <p:cNvSpPr>
            <a:spLocks noGrp="1"/>
          </p:cNvSpPr>
          <p:nvPr>
            <p:ph type="body" idx="4294967295"/>
          </p:nvPr>
        </p:nvSpPr>
        <p:spPr/>
        <p:txBody>
          <a:bodyPr/>
          <a:lstStyle/>
          <a:p>
            <a:pPr eaLnBrk="1" hangingPunct="1"/>
            <a:r>
              <a:rPr lang="en-US" sz="2000" smtClean="0"/>
              <a:t>Several orders have the name “fly” but aren’t true flies. (2-winged or Diptera)</a:t>
            </a:r>
          </a:p>
          <a:p>
            <a:pPr eaLnBrk="1" hangingPunct="1"/>
            <a:r>
              <a:rPr lang="en-US" sz="2000" smtClean="0"/>
              <a:t>4 of these orders have members that live in standing waters:</a:t>
            </a:r>
          </a:p>
          <a:p>
            <a:pPr eaLnBrk="1" hangingPunct="1">
              <a:buFont typeface="Wingdings" pitchFamily="2" charset="2"/>
              <a:buAutoNum type="arabicPeriod"/>
            </a:pPr>
            <a:r>
              <a:rPr lang="en-US" sz="2000" smtClean="0"/>
              <a:t>Mayflies</a:t>
            </a:r>
          </a:p>
          <a:p>
            <a:pPr eaLnBrk="1" hangingPunct="1">
              <a:buFont typeface="Wingdings" pitchFamily="2" charset="2"/>
              <a:buAutoNum type="arabicPeriod"/>
            </a:pPr>
            <a:r>
              <a:rPr lang="en-US" sz="2000" smtClean="0"/>
              <a:t>Caddisflies</a:t>
            </a:r>
          </a:p>
          <a:p>
            <a:pPr eaLnBrk="1" hangingPunct="1">
              <a:buFont typeface="Wingdings" pitchFamily="2" charset="2"/>
              <a:buAutoNum type="arabicPeriod"/>
            </a:pPr>
            <a:r>
              <a:rPr lang="en-US" sz="2000" smtClean="0"/>
              <a:t>Dragonflies and Damselflies</a:t>
            </a:r>
          </a:p>
          <a:p>
            <a:pPr eaLnBrk="1" hangingPunct="1">
              <a:buFont typeface="Wingdings" pitchFamily="2" charset="2"/>
              <a:buAutoNum type="arabicPeriod"/>
            </a:pPr>
            <a:r>
              <a:rPr lang="en-US" sz="2000" smtClean="0"/>
              <a:t>Alderflies, Dobsonflies, Fishflies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z="4600" smtClean="0">
                <a:effectLst/>
              </a:rPr>
              <a:t>Mayflies (Order Ephemeroptera)</a:t>
            </a:r>
          </a:p>
        </p:txBody>
      </p:sp>
      <p:sp>
        <p:nvSpPr>
          <p:cNvPr id="43010" name="Rectangle 3"/>
          <p:cNvSpPr>
            <a:spLocks noGrp="1"/>
          </p:cNvSpPr>
          <p:nvPr>
            <p:ph type="body" sz="half" idx="4294967295"/>
          </p:nvPr>
        </p:nvSpPr>
        <p:spPr>
          <a:xfrm>
            <a:off x="685800" y="2209800"/>
            <a:ext cx="3808413" cy="3657600"/>
          </a:xfrm>
        </p:spPr>
        <p:txBody>
          <a:bodyPr/>
          <a:lstStyle/>
          <a:p>
            <a:pPr eaLnBrk="1" hangingPunct="1"/>
            <a:r>
              <a:rPr lang="en-US" sz="2000" smtClean="0"/>
              <a:t>Adults live for only just a few hours or days. Don’t eat.</a:t>
            </a:r>
          </a:p>
          <a:p>
            <a:pPr eaLnBrk="1" hangingPunct="1"/>
            <a:r>
              <a:rPr lang="en-US" sz="2000" smtClean="0"/>
              <a:t>Nymphs are classified in three groups according to their habitats:</a:t>
            </a:r>
          </a:p>
          <a:p>
            <a:pPr eaLnBrk="1" hangingPunct="1">
              <a:buFont typeface="Calisto MT" pitchFamily="18" charset="0"/>
              <a:buAutoNum type="arabicPeriod"/>
            </a:pPr>
            <a:r>
              <a:rPr lang="en-US" sz="2000" smtClean="0"/>
              <a:t>Bottom Sprawlers</a:t>
            </a:r>
          </a:p>
          <a:p>
            <a:pPr eaLnBrk="1" hangingPunct="1">
              <a:buFont typeface="Calisto MT" pitchFamily="18" charset="0"/>
              <a:buAutoNum type="arabicPeriod"/>
            </a:pPr>
            <a:r>
              <a:rPr lang="en-US" sz="2000" smtClean="0"/>
              <a:t>Vegetation Dwellers</a:t>
            </a:r>
          </a:p>
          <a:p>
            <a:pPr eaLnBrk="1" hangingPunct="1">
              <a:buFont typeface="Calisto MT" pitchFamily="18" charset="0"/>
              <a:buAutoNum type="arabicPeriod"/>
            </a:pPr>
            <a:r>
              <a:rPr lang="en-US" sz="2000" smtClean="0"/>
              <a:t>Burrowers</a:t>
            </a:r>
          </a:p>
        </p:txBody>
      </p:sp>
      <p:sp>
        <p:nvSpPr>
          <p:cNvPr id="43011" name="Rectangle 6"/>
          <p:cNvSpPr>
            <a:spLocks noGrp="1"/>
          </p:cNvSpPr>
          <p:nvPr>
            <p:ph type="body" sz="half" idx="4294967295"/>
          </p:nvPr>
        </p:nvSpPr>
        <p:spPr>
          <a:xfrm>
            <a:off x="4646613" y="2209800"/>
            <a:ext cx="3810000" cy="3657600"/>
          </a:xfrm>
        </p:spPr>
        <p:txBody>
          <a:bodyPr/>
          <a:lstStyle/>
          <a:p>
            <a:r>
              <a:rPr lang="en-US" sz="2000" smtClean="0"/>
              <a:t>Are called opportunistic feeders, will eat what ever comes their way.</a:t>
            </a:r>
          </a:p>
        </p:txBody>
      </p:sp>
      <p:pic>
        <p:nvPicPr>
          <p:cNvPr id="43012" name="Picture 1"/>
          <p:cNvPicPr>
            <a:picLocks noChangeAspect="1"/>
          </p:cNvPicPr>
          <p:nvPr/>
        </p:nvPicPr>
        <p:blipFill>
          <a:blip r:embed="rId3"/>
          <a:srcRect/>
          <a:stretch>
            <a:fillRect/>
          </a:stretch>
        </p:blipFill>
        <p:spPr bwMode="auto">
          <a:xfrm>
            <a:off x="5303838" y="3384550"/>
            <a:ext cx="3543300" cy="2298700"/>
          </a:xfrm>
          <a:prstGeom prst="rect">
            <a:avLst/>
          </a:prstGeom>
          <a:noFill/>
          <a:ln w="9525">
            <a:noFill/>
            <a:miter lim="800000"/>
            <a:headEnd/>
            <a:tailEnd/>
          </a:ln>
        </p:spPr>
      </p:pic>
      <p:sp>
        <p:nvSpPr>
          <p:cNvPr id="43013" name="TextBox 2"/>
          <p:cNvSpPr txBox="1">
            <a:spLocks noChangeArrowheads="1"/>
          </p:cNvSpPr>
          <p:nvPr/>
        </p:nvSpPr>
        <p:spPr bwMode="auto">
          <a:xfrm>
            <a:off x="5303838" y="5683250"/>
            <a:ext cx="2014537" cy="366713"/>
          </a:xfrm>
          <a:prstGeom prst="rect">
            <a:avLst/>
          </a:prstGeom>
          <a:noFill/>
          <a:ln w="9525">
            <a:noFill/>
            <a:miter lim="800000"/>
            <a:headEnd/>
            <a:tailEnd/>
          </a:ln>
        </p:spPr>
        <p:txBody>
          <a:bodyPr>
            <a:spAutoFit/>
          </a:bodyPr>
          <a:lstStyle/>
          <a:p>
            <a:r>
              <a:rPr lang="en-US"/>
              <a:t>vro.dpi.vic.gov.au</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Bottom </a:t>
            </a:r>
            <a:r>
              <a:rPr lang="en-US" dirty="0" err="1" smtClean="0"/>
              <a:t>Sprawlers</a:t>
            </a:r>
            <a:endParaRPr lang="en-US" dirty="0"/>
          </a:p>
        </p:txBody>
      </p:sp>
      <p:sp>
        <p:nvSpPr>
          <p:cNvPr id="45058" name="Content Placeholder 2"/>
          <p:cNvSpPr>
            <a:spLocks noGrp="1"/>
          </p:cNvSpPr>
          <p:nvPr>
            <p:ph idx="1"/>
          </p:nvPr>
        </p:nvSpPr>
        <p:spPr/>
        <p:txBody>
          <a:bodyPr/>
          <a:lstStyle/>
          <a:p>
            <a:pPr eaLnBrk="1" hangingPunct="1"/>
            <a:r>
              <a:rPr lang="en-US" smtClean="0"/>
              <a:t>Crawl on bottom of lake/pond.</a:t>
            </a:r>
          </a:p>
          <a:p>
            <a:pPr eaLnBrk="1" hangingPunct="1"/>
            <a:r>
              <a:rPr lang="en-US" smtClean="0"/>
              <a:t>Covered in detritus.</a:t>
            </a:r>
          </a:p>
          <a:p>
            <a:pPr eaLnBrk="1" hangingPunct="1"/>
            <a:endParaRPr lang="en-US" smtClean="0"/>
          </a:p>
        </p:txBody>
      </p:sp>
      <p:pic>
        <p:nvPicPr>
          <p:cNvPr id="45059" name="Picture 4" descr="Eurylophella+copy+%25281%2529"/>
          <p:cNvPicPr>
            <a:picLocks noChangeAspect="1" noChangeArrowheads="1"/>
          </p:cNvPicPr>
          <p:nvPr/>
        </p:nvPicPr>
        <p:blipFill>
          <a:blip r:embed="rId3"/>
          <a:srcRect/>
          <a:stretch>
            <a:fillRect/>
          </a:stretch>
        </p:blipFill>
        <p:spPr bwMode="auto">
          <a:xfrm>
            <a:off x="4572000" y="2909888"/>
            <a:ext cx="4333875" cy="2543175"/>
          </a:xfrm>
          <a:prstGeom prst="rect">
            <a:avLst/>
          </a:prstGeom>
          <a:noFill/>
          <a:ln w="9525">
            <a:noFill/>
            <a:miter lim="800000"/>
            <a:headEnd/>
            <a:tailEnd/>
          </a:ln>
        </p:spPr>
      </p:pic>
      <p:sp>
        <p:nvSpPr>
          <p:cNvPr id="45060" name="Text Box 6"/>
          <p:cNvSpPr txBox="1">
            <a:spLocks noChangeArrowheads="1"/>
          </p:cNvSpPr>
          <p:nvPr/>
        </p:nvSpPr>
        <p:spPr bwMode="auto">
          <a:xfrm>
            <a:off x="4237038" y="5453063"/>
            <a:ext cx="4668837" cy="366712"/>
          </a:xfrm>
          <a:prstGeom prst="rect">
            <a:avLst/>
          </a:prstGeom>
          <a:noFill/>
          <a:ln w="9525">
            <a:noFill/>
            <a:miter lim="800000"/>
            <a:headEnd/>
            <a:tailEnd/>
          </a:ln>
        </p:spPr>
        <p:txBody>
          <a:bodyPr>
            <a:spAutoFit/>
          </a:bodyPr>
          <a:lstStyle/>
          <a:p>
            <a:pPr>
              <a:spcBef>
                <a:spcPct val="50000"/>
              </a:spcBef>
            </a:pPr>
            <a:r>
              <a:rPr lang="en-US"/>
              <a:t>aquaticinsectsofcentralvirginia.blogspot.com </a:t>
            </a:r>
          </a:p>
        </p:txBody>
      </p:sp>
      <p:sp>
        <p:nvSpPr>
          <p:cNvPr id="45061" name="Text Box 8"/>
          <p:cNvSpPr txBox="1">
            <a:spLocks noChangeArrowheads="1"/>
          </p:cNvSpPr>
          <p:nvPr/>
        </p:nvSpPr>
        <p:spPr bwMode="auto">
          <a:xfrm>
            <a:off x="6303963" y="3092450"/>
            <a:ext cx="685800" cy="823913"/>
          </a:xfrm>
          <a:prstGeom prst="rect">
            <a:avLst/>
          </a:prstGeom>
          <a:noFill/>
          <a:ln w="9525">
            <a:noFill/>
            <a:miter lim="800000"/>
            <a:headEnd/>
            <a:tailEnd/>
          </a:ln>
        </p:spPr>
        <p:txBody>
          <a:bodyPr>
            <a:spAutoFit/>
          </a:bodyPr>
          <a:lstStyle/>
          <a:p>
            <a:pPr>
              <a:spcBef>
                <a:spcPct val="50000"/>
              </a:spcBef>
            </a:pPr>
            <a:r>
              <a:rPr lang="en-US" sz="4800">
                <a:latin typeface="Calibri" pitchFamily="34" charset="0"/>
              </a:rPr>
              <a:t>↓</a:t>
            </a:r>
          </a:p>
        </p:txBody>
      </p:sp>
      <p:sp>
        <p:nvSpPr>
          <p:cNvPr id="45062" name="Text Box 9"/>
          <p:cNvSpPr txBox="1">
            <a:spLocks noChangeArrowheads="1"/>
          </p:cNvSpPr>
          <p:nvPr/>
        </p:nvSpPr>
        <p:spPr bwMode="auto">
          <a:xfrm>
            <a:off x="6303963" y="4259263"/>
            <a:ext cx="685800" cy="823912"/>
          </a:xfrm>
          <a:prstGeom prst="rect">
            <a:avLst/>
          </a:prstGeom>
          <a:noFill/>
          <a:ln w="9525">
            <a:noFill/>
            <a:miter lim="800000"/>
            <a:headEnd/>
            <a:tailEnd/>
          </a:ln>
        </p:spPr>
        <p:txBody>
          <a:bodyPr>
            <a:spAutoFit/>
          </a:bodyPr>
          <a:lstStyle/>
          <a:p>
            <a:pPr>
              <a:spcBef>
                <a:spcPct val="50000"/>
              </a:spcBef>
            </a:pPr>
            <a:r>
              <a:rPr lang="en-US" sz="4800">
                <a:latin typeface="Calibri" pitchFamily="34" charset="0"/>
              </a:rPr>
              <a: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Aquatic Insects</a:t>
            </a:r>
            <a:endParaRPr lang="en-US" dirty="0"/>
          </a:p>
        </p:txBody>
      </p:sp>
      <p:sp>
        <p:nvSpPr>
          <p:cNvPr id="3" name="Content Placeholder 2"/>
          <p:cNvSpPr>
            <a:spLocks noGrp="1"/>
          </p:cNvSpPr>
          <p:nvPr>
            <p:ph idx="1"/>
          </p:nvPr>
        </p:nvSpPr>
        <p:spPr/>
        <p:txBody>
          <a:bodyPr rtlCol="0">
            <a:normAutofit fontScale="92500"/>
          </a:bodyPr>
          <a:lstStyle/>
          <a:p>
            <a:pPr marL="0" indent="0" eaLnBrk="1" fontAlgn="auto" hangingPunct="1">
              <a:spcAft>
                <a:spcPts val="0"/>
              </a:spcAft>
              <a:buClr>
                <a:schemeClr val="accent3"/>
              </a:buClr>
              <a:buFont typeface="Wingdings" pitchFamily="2" charset="2"/>
              <a:buNone/>
              <a:defRPr/>
            </a:pPr>
            <a:r>
              <a:rPr lang="en-US" dirty="0" smtClean="0"/>
              <a:t>WHAT ARE INSECTS?</a:t>
            </a:r>
          </a:p>
          <a:p>
            <a:pPr eaLnBrk="1" fontAlgn="auto" hangingPunct="1">
              <a:spcAft>
                <a:spcPts val="0"/>
              </a:spcAft>
              <a:buClr>
                <a:schemeClr val="accent3"/>
              </a:buClr>
              <a:buFontTx/>
              <a:buChar char="•"/>
              <a:defRPr/>
            </a:pPr>
            <a:r>
              <a:rPr lang="en-US" dirty="0" smtClean="0"/>
              <a:t>Insects are the most successful group of animals on earth.</a:t>
            </a:r>
          </a:p>
          <a:p>
            <a:pPr eaLnBrk="1" fontAlgn="auto" hangingPunct="1">
              <a:spcAft>
                <a:spcPts val="0"/>
              </a:spcAft>
              <a:buClr>
                <a:schemeClr val="accent3"/>
              </a:buClr>
              <a:buFontTx/>
              <a:buChar char="•"/>
              <a:defRPr/>
            </a:pPr>
            <a:r>
              <a:rPr lang="en-US" dirty="0" smtClean="0"/>
              <a:t>Over 1 million species of insects have been identified.</a:t>
            </a:r>
          </a:p>
          <a:p>
            <a:pPr eaLnBrk="1" fontAlgn="auto" hangingPunct="1">
              <a:spcAft>
                <a:spcPts val="0"/>
              </a:spcAft>
              <a:buClr>
                <a:schemeClr val="accent3"/>
              </a:buClr>
              <a:buFontTx/>
              <a:buChar char="•"/>
              <a:defRPr/>
            </a:pPr>
            <a:r>
              <a:rPr lang="en-US" dirty="0" smtClean="0"/>
              <a:t>Insects have been classified into 30 different orders.</a:t>
            </a:r>
          </a:p>
          <a:p>
            <a:pPr eaLnBrk="1" fontAlgn="auto" hangingPunct="1">
              <a:spcAft>
                <a:spcPts val="0"/>
              </a:spcAft>
              <a:buClr>
                <a:schemeClr val="accent3"/>
              </a:buClr>
              <a:buFontTx/>
              <a:buChar char="•"/>
              <a:defRPr/>
            </a:pPr>
            <a:r>
              <a:rPr lang="en-US" dirty="0" smtClean="0"/>
              <a:t>11 orders are aquatic insects.</a:t>
            </a:r>
          </a:p>
          <a:p>
            <a:pPr eaLnBrk="1" fontAlgn="auto" hangingPunct="1">
              <a:spcAft>
                <a:spcPts val="0"/>
              </a:spcAft>
              <a:buClr>
                <a:schemeClr val="accent3"/>
              </a:buClr>
              <a:buFontTx/>
              <a:buChar char="•"/>
              <a:defRPr/>
            </a:pPr>
            <a:r>
              <a:rPr lang="en-US" dirty="0" smtClean="0"/>
              <a:t>We are going to talk about 9 of these orders.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Vegetation Dwellers</a:t>
            </a:r>
          </a:p>
        </p:txBody>
      </p:sp>
      <p:sp>
        <p:nvSpPr>
          <p:cNvPr id="47106" name="Rectangle 3"/>
          <p:cNvSpPr>
            <a:spLocks noGrp="1"/>
          </p:cNvSpPr>
          <p:nvPr>
            <p:ph type="body" idx="4294967295"/>
          </p:nvPr>
        </p:nvSpPr>
        <p:spPr>
          <a:xfrm>
            <a:off x="685800" y="2209800"/>
            <a:ext cx="5924550" cy="3657600"/>
          </a:xfrm>
        </p:spPr>
        <p:txBody>
          <a:bodyPr/>
          <a:lstStyle/>
          <a:p>
            <a:r>
              <a:rPr lang="en-US" smtClean="0"/>
              <a:t>Strong plate like gills and tails move the nymph through the water.</a:t>
            </a:r>
          </a:p>
        </p:txBody>
      </p:sp>
      <p:pic>
        <p:nvPicPr>
          <p:cNvPr id="47107" name="Picture 5" descr="mayfly"/>
          <p:cNvPicPr>
            <a:picLocks noChangeAspect="1" noChangeArrowheads="1"/>
          </p:cNvPicPr>
          <p:nvPr/>
        </p:nvPicPr>
        <p:blipFill>
          <a:blip r:embed="rId3"/>
          <a:srcRect/>
          <a:stretch>
            <a:fillRect/>
          </a:stretch>
        </p:blipFill>
        <p:spPr bwMode="auto">
          <a:xfrm>
            <a:off x="6610350" y="1857375"/>
            <a:ext cx="2052638" cy="3536950"/>
          </a:xfrm>
          <a:prstGeom prst="rect">
            <a:avLst/>
          </a:prstGeom>
          <a:noFill/>
          <a:ln w="9525">
            <a:noFill/>
            <a:miter lim="800000"/>
            <a:headEnd/>
            <a:tailEnd/>
          </a:ln>
        </p:spPr>
      </p:pic>
      <p:sp>
        <p:nvSpPr>
          <p:cNvPr id="47108" name="Text Box 6"/>
          <p:cNvSpPr txBox="1">
            <a:spLocks noChangeArrowheads="1"/>
          </p:cNvSpPr>
          <p:nvPr/>
        </p:nvSpPr>
        <p:spPr bwMode="auto">
          <a:xfrm>
            <a:off x="5781675" y="5394325"/>
            <a:ext cx="3094038" cy="366713"/>
          </a:xfrm>
          <a:prstGeom prst="rect">
            <a:avLst/>
          </a:prstGeom>
          <a:noFill/>
          <a:ln w="9525">
            <a:noFill/>
            <a:miter lim="800000"/>
            <a:headEnd/>
            <a:tailEnd/>
          </a:ln>
        </p:spPr>
        <p:txBody>
          <a:bodyPr>
            <a:spAutoFit/>
          </a:bodyPr>
          <a:lstStyle/>
          <a:p>
            <a:pPr>
              <a:spcBef>
                <a:spcPct val="50000"/>
              </a:spcBef>
            </a:pPr>
            <a:r>
              <a:rPr lang="en-US"/>
              <a:t>bioteaching.wordpress.com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Burrowers</a:t>
            </a:r>
          </a:p>
        </p:txBody>
      </p:sp>
      <p:sp>
        <p:nvSpPr>
          <p:cNvPr id="49154" name="Rectangle 3"/>
          <p:cNvSpPr>
            <a:spLocks noGrp="1"/>
          </p:cNvSpPr>
          <p:nvPr>
            <p:ph type="body" idx="4294967295"/>
          </p:nvPr>
        </p:nvSpPr>
        <p:spPr>
          <a:xfrm>
            <a:off x="685800" y="2209800"/>
            <a:ext cx="5505450" cy="3657600"/>
          </a:xfrm>
        </p:spPr>
        <p:txBody>
          <a:bodyPr/>
          <a:lstStyle/>
          <a:p>
            <a:r>
              <a:rPr lang="en-US" smtClean="0"/>
              <a:t>Spend time burrowing like moles through bottom material.</a:t>
            </a:r>
          </a:p>
        </p:txBody>
      </p:sp>
      <p:pic>
        <p:nvPicPr>
          <p:cNvPr id="49155" name="Picture 5" descr="032aa094-a08f-454b-8d14-f1a6ce0b24e4"/>
          <p:cNvPicPr>
            <a:picLocks noChangeAspect="1" noChangeArrowheads="1"/>
          </p:cNvPicPr>
          <p:nvPr/>
        </p:nvPicPr>
        <p:blipFill>
          <a:blip r:embed="rId3"/>
          <a:srcRect/>
          <a:stretch>
            <a:fillRect/>
          </a:stretch>
        </p:blipFill>
        <p:spPr bwMode="auto">
          <a:xfrm>
            <a:off x="6191250" y="1717675"/>
            <a:ext cx="2265363" cy="3846513"/>
          </a:xfrm>
          <a:prstGeom prst="rect">
            <a:avLst/>
          </a:prstGeom>
          <a:noFill/>
          <a:ln w="9525">
            <a:noFill/>
            <a:miter lim="800000"/>
            <a:headEnd/>
            <a:tailEnd/>
          </a:ln>
        </p:spPr>
      </p:pic>
      <p:sp>
        <p:nvSpPr>
          <p:cNvPr id="49156" name="Text Box 6"/>
          <p:cNvSpPr txBox="1">
            <a:spLocks noChangeArrowheads="1"/>
          </p:cNvSpPr>
          <p:nvPr/>
        </p:nvSpPr>
        <p:spPr bwMode="auto">
          <a:xfrm>
            <a:off x="6191250" y="5564188"/>
            <a:ext cx="1473200" cy="366712"/>
          </a:xfrm>
          <a:prstGeom prst="rect">
            <a:avLst/>
          </a:prstGeom>
          <a:noFill/>
          <a:ln w="9525">
            <a:noFill/>
            <a:miter lim="800000"/>
            <a:headEnd/>
            <a:tailEnd/>
          </a:ln>
        </p:spPr>
        <p:txBody>
          <a:bodyPr>
            <a:spAutoFit/>
          </a:bodyPr>
          <a:lstStyle/>
          <a:p>
            <a:pPr>
              <a:spcBef>
                <a:spcPct val="50000"/>
              </a:spcBef>
            </a:pPr>
            <a:r>
              <a:rPr lang="en-US"/>
              <a:t>emporia.edu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bwMode="auto">
          <a:noFill/>
        </p:spPr>
        <p:txBody>
          <a:bodyPr wrap="square" numCol="1" compatLnSpc="1">
            <a:prstTxWarp prst="textNoShape">
              <a:avLst/>
            </a:prstTxWarp>
          </a:bodyPr>
          <a:lstStyle/>
          <a:p>
            <a:r>
              <a:rPr lang="en-US" sz="4600" smtClean="0">
                <a:effectLst/>
              </a:rPr>
              <a:t>Caddisflies (Order Trichoptera)</a:t>
            </a:r>
          </a:p>
        </p:txBody>
      </p:sp>
      <p:sp>
        <p:nvSpPr>
          <p:cNvPr id="51202" name="Rectangle 3"/>
          <p:cNvSpPr>
            <a:spLocks noGrp="1"/>
          </p:cNvSpPr>
          <p:nvPr>
            <p:ph type="body" idx="4294967295"/>
          </p:nvPr>
        </p:nvSpPr>
        <p:spPr/>
        <p:txBody>
          <a:bodyPr/>
          <a:lstStyle/>
          <a:p>
            <a:r>
              <a:rPr lang="en-US" smtClean="0"/>
              <a:t>Adults look like small moths.</a:t>
            </a:r>
          </a:p>
          <a:p>
            <a:r>
              <a:rPr lang="en-US" smtClean="0"/>
              <a:t>Black, gray, or tan in color.</a:t>
            </a:r>
          </a:p>
          <a:p>
            <a:r>
              <a:rPr lang="en-US" smtClean="0"/>
              <a:t>Live no more than a month.</a:t>
            </a:r>
          </a:p>
          <a:p>
            <a:r>
              <a:rPr lang="en-US" smtClean="0"/>
              <a:t>Larva are in most freshwater habitats.</a:t>
            </a:r>
          </a:p>
          <a:p>
            <a:endParaRPr lang="en-US" smtClean="0"/>
          </a:p>
        </p:txBody>
      </p:sp>
      <p:pic>
        <p:nvPicPr>
          <p:cNvPr id="51203" name="Picture 5" descr="trichoptera"/>
          <p:cNvPicPr>
            <a:picLocks noChangeAspect="1" noChangeArrowheads="1"/>
          </p:cNvPicPr>
          <p:nvPr/>
        </p:nvPicPr>
        <p:blipFill>
          <a:blip r:embed="rId3"/>
          <a:srcRect/>
          <a:stretch>
            <a:fillRect/>
          </a:stretch>
        </p:blipFill>
        <p:spPr bwMode="auto">
          <a:xfrm>
            <a:off x="6075363" y="2209800"/>
            <a:ext cx="2381250" cy="1790700"/>
          </a:xfrm>
          <a:prstGeom prst="rect">
            <a:avLst/>
          </a:prstGeom>
          <a:noFill/>
          <a:ln w="9525">
            <a:noFill/>
            <a:miter lim="800000"/>
            <a:headEnd/>
            <a:tailEnd/>
          </a:ln>
        </p:spPr>
      </p:pic>
      <p:sp>
        <p:nvSpPr>
          <p:cNvPr id="51204" name="Text Box 6"/>
          <p:cNvSpPr txBox="1">
            <a:spLocks noChangeArrowheads="1"/>
          </p:cNvSpPr>
          <p:nvPr/>
        </p:nvSpPr>
        <p:spPr bwMode="auto">
          <a:xfrm>
            <a:off x="6038850" y="4000500"/>
            <a:ext cx="2417763" cy="366713"/>
          </a:xfrm>
          <a:prstGeom prst="rect">
            <a:avLst/>
          </a:prstGeom>
          <a:noFill/>
          <a:ln w="9525">
            <a:noFill/>
            <a:miter lim="800000"/>
            <a:headEnd/>
            <a:tailEnd/>
          </a:ln>
        </p:spPr>
        <p:txBody>
          <a:bodyPr>
            <a:spAutoFit/>
          </a:bodyPr>
          <a:lstStyle/>
          <a:p>
            <a:pPr>
              <a:spcBef>
                <a:spcPct val="50000"/>
              </a:spcBef>
            </a:pPr>
            <a:r>
              <a:rPr lang="en-US"/>
              <a:t>biokeys.berkeley.edu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Caddisflies continued</a:t>
            </a:r>
          </a:p>
        </p:txBody>
      </p:sp>
      <p:sp>
        <p:nvSpPr>
          <p:cNvPr id="53250" name="Rectangle 3"/>
          <p:cNvSpPr>
            <a:spLocks noGrp="1"/>
          </p:cNvSpPr>
          <p:nvPr>
            <p:ph type="body" idx="4294967295"/>
          </p:nvPr>
        </p:nvSpPr>
        <p:spPr>
          <a:xfrm>
            <a:off x="685800" y="2209800"/>
            <a:ext cx="4979988" cy="3657600"/>
          </a:xfrm>
        </p:spPr>
        <p:txBody>
          <a:bodyPr/>
          <a:lstStyle/>
          <a:p>
            <a:r>
              <a:rPr lang="en-US" sz="2000" smtClean="0"/>
              <a:t>Many different species feed on different things:</a:t>
            </a:r>
          </a:p>
          <a:p>
            <a:pPr>
              <a:buFont typeface="Wingdings" pitchFamily="2" charset="2"/>
              <a:buAutoNum type="arabicPeriod"/>
            </a:pPr>
            <a:r>
              <a:rPr lang="en-US" sz="2000" smtClean="0"/>
              <a:t>Grazers</a:t>
            </a:r>
          </a:p>
          <a:p>
            <a:pPr>
              <a:buFont typeface="Wingdings" pitchFamily="2" charset="2"/>
              <a:buAutoNum type="arabicPeriod"/>
            </a:pPr>
            <a:r>
              <a:rPr lang="en-US" sz="2000" smtClean="0"/>
              <a:t>Carnivores</a:t>
            </a:r>
          </a:p>
          <a:p>
            <a:pPr>
              <a:buFont typeface="Wingdings" pitchFamily="2" charset="2"/>
              <a:buAutoNum type="arabicPeriod"/>
            </a:pPr>
            <a:r>
              <a:rPr lang="en-US" sz="2000" smtClean="0"/>
              <a:t>Suspension feeders</a:t>
            </a:r>
          </a:p>
          <a:p>
            <a:pPr>
              <a:buFont typeface="Wingdings" pitchFamily="2" charset="2"/>
              <a:buAutoNum type="arabicPeriod"/>
            </a:pPr>
            <a:r>
              <a:rPr lang="en-US" sz="2000" smtClean="0"/>
              <a:t>Scrapers</a:t>
            </a:r>
          </a:p>
          <a:p>
            <a:pPr>
              <a:buFont typeface="Wingdings" pitchFamily="2" charset="2"/>
              <a:buAutoNum type="arabicPeriod"/>
            </a:pPr>
            <a:r>
              <a:rPr lang="en-US" sz="2000" smtClean="0"/>
              <a:t>Net Filter feeders</a:t>
            </a:r>
          </a:p>
        </p:txBody>
      </p:sp>
      <p:pic>
        <p:nvPicPr>
          <p:cNvPr id="53251" name="Picture 5" descr="CaddisflyLarva"/>
          <p:cNvPicPr>
            <a:picLocks noChangeAspect="1" noChangeArrowheads="1"/>
          </p:cNvPicPr>
          <p:nvPr/>
        </p:nvPicPr>
        <p:blipFill>
          <a:blip r:embed="rId3"/>
          <a:srcRect/>
          <a:stretch>
            <a:fillRect/>
          </a:stretch>
        </p:blipFill>
        <p:spPr bwMode="auto">
          <a:xfrm>
            <a:off x="5665788" y="1992313"/>
            <a:ext cx="2990850" cy="1770062"/>
          </a:xfrm>
          <a:prstGeom prst="rect">
            <a:avLst/>
          </a:prstGeom>
          <a:noFill/>
          <a:ln w="9525">
            <a:noFill/>
            <a:miter lim="800000"/>
            <a:headEnd/>
            <a:tailEnd/>
          </a:ln>
        </p:spPr>
      </p:pic>
      <p:sp>
        <p:nvSpPr>
          <p:cNvPr id="53252" name="Text Box 6"/>
          <p:cNvSpPr txBox="1">
            <a:spLocks noChangeArrowheads="1"/>
          </p:cNvSpPr>
          <p:nvPr/>
        </p:nvSpPr>
        <p:spPr bwMode="auto">
          <a:xfrm>
            <a:off x="5665788" y="3762375"/>
            <a:ext cx="2990850" cy="366713"/>
          </a:xfrm>
          <a:prstGeom prst="rect">
            <a:avLst/>
          </a:prstGeom>
          <a:noFill/>
          <a:ln w="9525">
            <a:noFill/>
            <a:miter lim="800000"/>
            <a:headEnd/>
            <a:tailEnd/>
          </a:ln>
        </p:spPr>
        <p:txBody>
          <a:bodyPr>
            <a:spAutoFit/>
          </a:bodyPr>
          <a:lstStyle/>
          <a:p>
            <a:pPr>
              <a:spcBef>
                <a:spcPct val="50000"/>
              </a:spcBef>
            </a:pPr>
            <a:r>
              <a:rPr lang="en-US"/>
              <a:t>extension.entm.purdue.edu </a:t>
            </a:r>
          </a:p>
        </p:txBody>
      </p:sp>
      <p:pic>
        <p:nvPicPr>
          <p:cNvPr id="53253" name="Picture 8" descr="Caddisfly-Larva_2"/>
          <p:cNvPicPr>
            <a:picLocks noChangeAspect="1" noChangeArrowheads="1"/>
          </p:cNvPicPr>
          <p:nvPr/>
        </p:nvPicPr>
        <p:blipFill>
          <a:blip r:embed="rId4"/>
          <a:srcRect/>
          <a:stretch>
            <a:fillRect/>
          </a:stretch>
        </p:blipFill>
        <p:spPr bwMode="auto">
          <a:xfrm>
            <a:off x="5665788" y="4129088"/>
            <a:ext cx="2633662" cy="1609725"/>
          </a:xfrm>
          <a:prstGeom prst="rect">
            <a:avLst/>
          </a:prstGeom>
          <a:noFill/>
          <a:ln w="9525">
            <a:noFill/>
            <a:miter lim="800000"/>
            <a:headEnd/>
            <a:tailEnd/>
          </a:ln>
        </p:spPr>
      </p:pic>
      <p:sp>
        <p:nvSpPr>
          <p:cNvPr id="53254" name="Text Box 9"/>
          <p:cNvSpPr txBox="1">
            <a:spLocks noChangeArrowheads="1"/>
          </p:cNvSpPr>
          <p:nvPr/>
        </p:nvSpPr>
        <p:spPr bwMode="auto">
          <a:xfrm>
            <a:off x="5665788" y="5738813"/>
            <a:ext cx="2284412" cy="366712"/>
          </a:xfrm>
          <a:prstGeom prst="rect">
            <a:avLst/>
          </a:prstGeom>
          <a:noFill/>
          <a:ln w="9525">
            <a:noFill/>
            <a:miter lim="800000"/>
            <a:headEnd/>
            <a:tailEnd/>
          </a:ln>
        </p:spPr>
        <p:txBody>
          <a:bodyPr>
            <a:spAutoFit/>
          </a:bodyPr>
          <a:lstStyle/>
          <a:p>
            <a:pPr>
              <a:spcBef>
                <a:spcPct val="50000"/>
              </a:spcBef>
            </a:pPr>
            <a:r>
              <a:rPr lang="en-US"/>
              <a:t>visionarydigital.com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noFill/>
        </p:spPr>
        <p:txBody>
          <a:bodyPr wrap="square" numCol="1" compatLnSpc="1">
            <a:prstTxWarp prst="textNoShape">
              <a:avLst/>
            </a:prstTxWarp>
          </a:bodyPr>
          <a:lstStyle/>
          <a:p>
            <a:r>
              <a:rPr lang="en-US" sz="4600" smtClean="0">
                <a:effectLst/>
              </a:rPr>
              <a:t>Dragonflies and Damselflies (Order Odonata)</a:t>
            </a:r>
          </a:p>
        </p:txBody>
      </p:sp>
      <p:sp>
        <p:nvSpPr>
          <p:cNvPr id="55298" name="Rectangle 3"/>
          <p:cNvSpPr>
            <a:spLocks noGrp="1"/>
          </p:cNvSpPr>
          <p:nvPr>
            <p:ph type="body" idx="4294967295"/>
          </p:nvPr>
        </p:nvSpPr>
        <p:spPr>
          <a:xfrm>
            <a:off x="685800" y="2209800"/>
            <a:ext cx="5816600" cy="3657600"/>
          </a:xfrm>
        </p:spPr>
        <p:txBody>
          <a:bodyPr/>
          <a:lstStyle/>
          <a:p>
            <a:r>
              <a:rPr lang="en-US" smtClean="0"/>
              <a:t>Damselfly is smaller, more delicate, and fly slower than a Dragonfly.</a:t>
            </a:r>
          </a:p>
          <a:p>
            <a:r>
              <a:rPr lang="en-US" smtClean="0"/>
              <a:t>Dragonflies hold wings horizontal when land, Damselflies’ fold in.</a:t>
            </a:r>
          </a:p>
          <a:p>
            <a:r>
              <a:rPr lang="en-US" smtClean="0"/>
              <a:t>Dragonfly nymphs are 15-45 mm long. </a:t>
            </a:r>
          </a:p>
          <a:p>
            <a:r>
              <a:rPr lang="en-US" smtClean="0"/>
              <a:t>Damselfly nymphs are 10-20 mm long.</a:t>
            </a:r>
          </a:p>
        </p:txBody>
      </p:sp>
      <p:pic>
        <p:nvPicPr>
          <p:cNvPr id="55299" name="Picture 5" descr="dragonfly-info0"/>
          <p:cNvPicPr>
            <a:picLocks noChangeAspect="1" noChangeArrowheads="1"/>
          </p:cNvPicPr>
          <p:nvPr/>
        </p:nvPicPr>
        <p:blipFill>
          <a:blip r:embed="rId3"/>
          <a:srcRect/>
          <a:stretch>
            <a:fillRect/>
          </a:stretch>
        </p:blipFill>
        <p:spPr bwMode="auto">
          <a:xfrm>
            <a:off x="6502400" y="1857375"/>
            <a:ext cx="1954213" cy="1924050"/>
          </a:xfrm>
          <a:prstGeom prst="rect">
            <a:avLst/>
          </a:prstGeom>
          <a:noFill/>
          <a:ln w="9525">
            <a:noFill/>
            <a:miter lim="800000"/>
            <a:headEnd/>
            <a:tailEnd/>
          </a:ln>
        </p:spPr>
      </p:pic>
      <p:sp>
        <p:nvSpPr>
          <p:cNvPr id="55300" name="Text Box 6"/>
          <p:cNvSpPr txBox="1">
            <a:spLocks noChangeArrowheads="1"/>
          </p:cNvSpPr>
          <p:nvPr/>
        </p:nvSpPr>
        <p:spPr bwMode="auto">
          <a:xfrm>
            <a:off x="5967413" y="3781425"/>
            <a:ext cx="2990850" cy="366713"/>
          </a:xfrm>
          <a:prstGeom prst="rect">
            <a:avLst/>
          </a:prstGeom>
          <a:noFill/>
          <a:ln w="9525">
            <a:noFill/>
            <a:miter lim="800000"/>
            <a:headEnd/>
            <a:tailEnd/>
          </a:ln>
        </p:spPr>
        <p:txBody>
          <a:bodyPr>
            <a:spAutoFit/>
          </a:bodyPr>
          <a:lstStyle/>
          <a:p>
            <a:pPr>
              <a:spcBef>
                <a:spcPct val="50000"/>
              </a:spcBef>
            </a:pPr>
            <a:r>
              <a:rPr lang="en-US"/>
              <a:t>animals.howstuffworks.com </a:t>
            </a:r>
          </a:p>
        </p:txBody>
      </p:sp>
      <p:pic>
        <p:nvPicPr>
          <p:cNvPr id="55301" name="Picture 8" descr="BWmaledamselfly-789363"/>
          <p:cNvPicPr>
            <a:picLocks noChangeAspect="1" noChangeArrowheads="1"/>
          </p:cNvPicPr>
          <p:nvPr/>
        </p:nvPicPr>
        <p:blipFill>
          <a:blip r:embed="rId4"/>
          <a:srcRect/>
          <a:stretch>
            <a:fillRect/>
          </a:stretch>
        </p:blipFill>
        <p:spPr bwMode="auto">
          <a:xfrm>
            <a:off x="6502400" y="4148138"/>
            <a:ext cx="2225675" cy="1844675"/>
          </a:xfrm>
          <a:prstGeom prst="rect">
            <a:avLst/>
          </a:prstGeom>
          <a:noFill/>
          <a:ln w="9525">
            <a:noFill/>
            <a:miter lim="800000"/>
            <a:headEnd/>
            <a:tailEnd/>
          </a:ln>
        </p:spPr>
      </p:pic>
      <p:sp>
        <p:nvSpPr>
          <p:cNvPr id="55302" name="Text Box 9"/>
          <p:cNvSpPr txBox="1">
            <a:spLocks noChangeArrowheads="1"/>
          </p:cNvSpPr>
          <p:nvPr/>
        </p:nvSpPr>
        <p:spPr bwMode="auto">
          <a:xfrm>
            <a:off x="6502400" y="5992813"/>
            <a:ext cx="1890713" cy="366712"/>
          </a:xfrm>
          <a:prstGeom prst="rect">
            <a:avLst/>
          </a:prstGeom>
          <a:noFill/>
          <a:ln w="9525">
            <a:noFill/>
            <a:miter lim="800000"/>
            <a:headEnd/>
            <a:tailEnd/>
          </a:ln>
        </p:spPr>
        <p:txBody>
          <a:bodyPr>
            <a:spAutoFit/>
          </a:bodyPr>
          <a:lstStyle/>
          <a:p>
            <a:pPr>
              <a:spcBef>
                <a:spcPct val="50000"/>
              </a:spcBef>
            </a:pPr>
            <a:r>
              <a:rPr lang="en-US"/>
              <a:t>thefrugallife.com </a:t>
            </a:r>
          </a:p>
        </p:txBody>
      </p:sp>
      <p:sp>
        <p:nvSpPr>
          <p:cNvPr id="55303" name="Text Box 10"/>
          <p:cNvSpPr txBox="1">
            <a:spLocks noChangeArrowheads="1"/>
          </p:cNvSpPr>
          <p:nvPr/>
        </p:nvSpPr>
        <p:spPr bwMode="auto">
          <a:xfrm>
            <a:off x="6502400" y="1490663"/>
            <a:ext cx="1363663" cy="366712"/>
          </a:xfrm>
          <a:prstGeom prst="rect">
            <a:avLst/>
          </a:prstGeom>
          <a:noFill/>
          <a:ln w="9525">
            <a:noFill/>
            <a:miter lim="800000"/>
            <a:headEnd/>
            <a:tailEnd/>
          </a:ln>
        </p:spPr>
        <p:txBody>
          <a:bodyPr>
            <a:spAutoFit/>
          </a:bodyPr>
          <a:lstStyle/>
          <a:p>
            <a:pPr>
              <a:spcBef>
                <a:spcPct val="50000"/>
              </a:spcBef>
            </a:pPr>
            <a:r>
              <a:rPr lang="en-US"/>
              <a:t>Dragonfly</a:t>
            </a:r>
          </a:p>
        </p:txBody>
      </p:sp>
      <p:sp>
        <p:nvSpPr>
          <p:cNvPr id="55304" name="Text Box 11"/>
          <p:cNvSpPr txBox="1">
            <a:spLocks noChangeArrowheads="1"/>
          </p:cNvSpPr>
          <p:nvPr/>
        </p:nvSpPr>
        <p:spPr bwMode="auto">
          <a:xfrm>
            <a:off x="5314950" y="5992813"/>
            <a:ext cx="1187450" cy="366712"/>
          </a:xfrm>
          <a:prstGeom prst="rect">
            <a:avLst/>
          </a:prstGeom>
          <a:noFill/>
          <a:ln w="9525">
            <a:noFill/>
            <a:miter lim="800000"/>
            <a:headEnd/>
            <a:tailEnd/>
          </a:ln>
        </p:spPr>
        <p:txBody>
          <a:bodyPr wrap="none">
            <a:spAutoFit/>
          </a:bodyPr>
          <a:lstStyle/>
          <a:p>
            <a:r>
              <a:rPr lang="en-US"/>
              <a:t>Damselfly</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Order Odonata continued</a:t>
            </a:r>
          </a:p>
        </p:txBody>
      </p:sp>
      <p:sp>
        <p:nvSpPr>
          <p:cNvPr id="57346" name="Rectangle 3"/>
          <p:cNvSpPr>
            <a:spLocks noGrp="1"/>
          </p:cNvSpPr>
          <p:nvPr>
            <p:ph type="body" idx="4294967295"/>
          </p:nvPr>
        </p:nvSpPr>
        <p:spPr>
          <a:xfrm>
            <a:off x="685800" y="2093913"/>
            <a:ext cx="5205413" cy="3657600"/>
          </a:xfrm>
        </p:spPr>
        <p:txBody>
          <a:bodyPr/>
          <a:lstStyle/>
          <a:p>
            <a:r>
              <a:rPr lang="en-US" smtClean="0"/>
              <a:t>All Odonata nymphs are adapted for being carnivores.</a:t>
            </a:r>
          </a:p>
          <a:p>
            <a:r>
              <a:rPr lang="en-US" smtClean="0"/>
              <a:t>Feed on insects like mosquito larvas and pupas, worms, snails, and small crustaceans.</a:t>
            </a:r>
          </a:p>
          <a:p>
            <a:r>
              <a:rPr lang="en-US" smtClean="0"/>
              <a:t>Need a moderate amount of oxygen in the water.</a:t>
            </a:r>
          </a:p>
        </p:txBody>
      </p:sp>
      <p:pic>
        <p:nvPicPr>
          <p:cNvPr id="57347" name="Picture 5" descr="damselfly%20nymph"/>
          <p:cNvPicPr>
            <a:picLocks noChangeAspect="1" noChangeArrowheads="1"/>
          </p:cNvPicPr>
          <p:nvPr/>
        </p:nvPicPr>
        <p:blipFill>
          <a:blip r:embed="rId3"/>
          <a:srcRect/>
          <a:stretch>
            <a:fillRect/>
          </a:stretch>
        </p:blipFill>
        <p:spPr bwMode="auto">
          <a:xfrm>
            <a:off x="5891213" y="1647825"/>
            <a:ext cx="2787650" cy="1908175"/>
          </a:xfrm>
          <a:prstGeom prst="rect">
            <a:avLst/>
          </a:prstGeom>
          <a:noFill/>
          <a:ln w="9525">
            <a:noFill/>
            <a:miter lim="800000"/>
            <a:headEnd/>
            <a:tailEnd/>
          </a:ln>
        </p:spPr>
      </p:pic>
      <p:sp>
        <p:nvSpPr>
          <p:cNvPr id="57348" name="Text Box 6"/>
          <p:cNvSpPr txBox="1">
            <a:spLocks noChangeArrowheads="1"/>
          </p:cNvSpPr>
          <p:nvPr/>
        </p:nvSpPr>
        <p:spPr bwMode="auto">
          <a:xfrm>
            <a:off x="5891213" y="3556000"/>
            <a:ext cx="2386012" cy="366713"/>
          </a:xfrm>
          <a:prstGeom prst="rect">
            <a:avLst/>
          </a:prstGeom>
          <a:noFill/>
          <a:ln w="9525">
            <a:noFill/>
            <a:miter lim="800000"/>
            <a:headEnd/>
            <a:tailEnd/>
          </a:ln>
        </p:spPr>
        <p:txBody>
          <a:bodyPr>
            <a:spAutoFit/>
          </a:bodyPr>
          <a:lstStyle/>
          <a:p>
            <a:pPr>
              <a:spcBef>
                <a:spcPct val="50000"/>
              </a:spcBef>
            </a:pPr>
            <a:r>
              <a:rPr lang="en-US"/>
              <a:t>flyfishingthings.com </a:t>
            </a:r>
          </a:p>
        </p:txBody>
      </p:sp>
      <p:pic>
        <p:nvPicPr>
          <p:cNvPr id="57349" name="Picture 8" descr="dragfly"/>
          <p:cNvPicPr>
            <a:picLocks noChangeAspect="1" noChangeArrowheads="1"/>
          </p:cNvPicPr>
          <p:nvPr/>
        </p:nvPicPr>
        <p:blipFill>
          <a:blip r:embed="rId4"/>
          <a:srcRect/>
          <a:stretch>
            <a:fillRect/>
          </a:stretch>
        </p:blipFill>
        <p:spPr bwMode="auto">
          <a:xfrm>
            <a:off x="5445125" y="3922713"/>
            <a:ext cx="3233738" cy="2109787"/>
          </a:xfrm>
          <a:prstGeom prst="rect">
            <a:avLst/>
          </a:prstGeom>
          <a:noFill/>
          <a:ln w="9525">
            <a:noFill/>
            <a:miter lim="800000"/>
            <a:headEnd/>
            <a:tailEnd/>
          </a:ln>
        </p:spPr>
      </p:pic>
      <p:sp>
        <p:nvSpPr>
          <p:cNvPr id="57350" name="Text Box 9"/>
          <p:cNvSpPr txBox="1">
            <a:spLocks noChangeArrowheads="1"/>
          </p:cNvSpPr>
          <p:nvPr/>
        </p:nvSpPr>
        <p:spPr bwMode="auto">
          <a:xfrm>
            <a:off x="5445125" y="6032500"/>
            <a:ext cx="1301750" cy="366713"/>
          </a:xfrm>
          <a:prstGeom prst="rect">
            <a:avLst/>
          </a:prstGeom>
          <a:noFill/>
          <a:ln w="9525">
            <a:noFill/>
            <a:miter lim="800000"/>
            <a:headEnd/>
            <a:tailEnd/>
          </a:ln>
        </p:spPr>
        <p:txBody>
          <a:bodyPr>
            <a:spAutoFit/>
          </a:bodyPr>
          <a:lstStyle/>
          <a:p>
            <a:pPr>
              <a:spcBef>
                <a:spcPct val="50000"/>
              </a:spcBef>
            </a:pPr>
            <a:r>
              <a:rPr lang="en-US"/>
              <a:t>state.ky.us </a:t>
            </a:r>
          </a:p>
        </p:txBody>
      </p:sp>
      <p:sp>
        <p:nvSpPr>
          <p:cNvPr id="57351" name="Text Box 10"/>
          <p:cNvSpPr txBox="1">
            <a:spLocks noChangeArrowheads="1"/>
          </p:cNvSpPr>
          <p:nvPr/>
        </p:nvSpPr>
        <p:spPr bwMode="auto">
          <a:xfrm>
            <a:off x="4283075" y="5665788"/>
            <a:ext cx="1162050" cy="366712"/>
          </a:xfrm>
          <a:prstGeom prst="rect">
            <a:avLst/>
          </a:prstGeom>
          <a:noFill/>
          <a:ln w="9525">
            <a:noFill/>
            <a:miter lim="800000"/>
            <a:headEnd/>
            <a:tailEnd/>
          </a:ln>
        </p:spPr>
        <p:txBody>
          <a:bodyPr wrap="none">
            <a:spAutoFit/>
          </a:bodyPr>
          <a:lstStyle/>
          <a:p>
            <a:r>
              <a:rPr lang="en-US"/>
              <a:t>Dragonfly</a:t>
            </a:r>
          </a:p>
        </p:txBody>
      </p:sp>
      <p:sp>
        <p:nvSpPr>
          <p:cNvPr id="57352" name="Text Box 11"/>
          <p:cNvSpPr txBox="1">
            <a:spLocks noChangeArrowheads="1"/>
          </p:cNvSpPr>
          <p:nvPr/>
        </p:nvSpPr>
        <p:spPr bwMode="auto">
          <a:xfrm>
            <a:off x="5891213" y="1281113"/>
            <a:ext cx="1331912" cy="366712"/>
          </a:xfrm>
          <a:prstGeom prst="rect">
            <a:avLst/>
          </a:prstGeom>
          <a:noFill/>
          <a:ln w="9525">
            <a:noFill/>
            <a:miter lim="800000"/>
            <a:headEnd/>
            <a:tailEnd/>
          </a:ln>
        </p:spPr>
        <p:txBody>
          <a:bodyPr>
            <a:spAutoFit/>
          </a:bodyPr>
          <a:lstStyle/>
          <a:p>
            <a:pPr>
              <a:spcBef>
                <a:spcPct val="50000"/>
              </a:spcBef>
            </a:pPr>
            <a:r>
              <a:rPr lang="en-US"/>
              <a:t>Damselfly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bwMode="auto">
          <a:noFill/>
        </p:spPr>
        <p:txBody>
          <a:bodyPr wrap="square" numCol="1" compatLnSpc="1">
            <a:prstTxWarp prst="textNoShape">
              <a:avLst/>
            </a:prstTxWarp>
          </a:bodyPr>
          <a:lstStyle/>
          <a:p>
            <a:r>
              <a:rPr lang="en-US" sz="4600" smtClean="0">
                <a:effectLst/>
              </a:rPr>
              <a:t>Dobsonflies, Alderflies, and Fishflies (Order Megalopera)</a:t>
            </a:r>
          </a:p>
        </p:txBody>
      </p:sp>
      <p:sp>
        <p:nvSpPr>
          <p:cNvPr id="59394" name="Rectangle 3"/>
          <p:cNvSpPr>
            <a:spLocks noGrp="1"/>
          </p:cNvSpPr>
          <p:nvPr>
            <p:ph type="body" idx="4294967295"/>
          </p:nvPr>
        </p:nvSpPr>
        <p:spPr/>
        <p:txBody>
          <a:bodyPr/>
          <a:lstStyle/>
          <a:p>
            <a:r>
              <a:rPr lang="en-US" smtClean="0"/>
              <a:t>This order is split into 2 families:</a:t>
            </a:r>
          </a:p>
          <a:p>
            <a:pPr>
              <a:buFont typeface="Wingdings" pitchFamily="2" charset="2"/>
              <a:buAutoNum type="arabicPeriod"/>
            </a:pPr>
            <a:r>
              <a:rPr lang="en-US" smtClean="0"/>
              <a:t>Alderflies</a:t>
            </a:r>
          </a:p>
          <a:p>
            <a:pPr>
              <a:buFont typeface="Wingdings" pitchFamily="2" charset="2"/>
              <a:buAutoNum type="arabicPeriod"/>
            </a:pPr>
            <a:r>
              <a:rPr lang="en-US" smtClean="0"/>
              <a:t>Dobsonflies and fishflies</a:t>
            </a:r>
          </a:p>
          <a:p>
            <a:r>
              <a:rPr lang="en-US" smtClean="0"/>
              <a:t>Larvas live for 2-3 years.</a:t>
            </a:r>
          </a:p>
        </p:txBody>
      </p:sp>
      <p:pic>
        <p:nvPicPr>
          <p:cNvPr id="59395" name="Picture 5" descr="dobsonfly%20male"/>
          <p:cNvPicPr>
            <a:picLocks noChangeAspect="1" noChangeArrowheads="1"/>
          </p:cNvPicPr>
          <p:nvPr/>
        </p:nvPicPr>
        <p:blipFill>
          <a:blip r:embed="rId3"/>
          <a:srcRect/>
          <a:stretch>
            <a:fillRect/>
          </a:stretch>
        </p:blipFill>
        <p:spPr bwMode="auto">
          <a:xfrm>
            <a:off x="5775325" y="2074863"/>
            <a:ext cx="2681288" cy="2166937"/>
          </a:xfrm>
          <a:prstGeom prst="rect">
            <a:avLst/>
          </a:prstGeom>
          <a:noFill/>
          <a:ln w="9525">
            <a:noFill/>
            <a:miter lim="800000"/>
            <a:headEnd/>
            <a:tailEnd/>
          </a:ln>
        </p:spPr>
      </p:pic>
      <p:sp>
        <p:nvSpPr>
          <p:cNvPr id="59396" name="Text Box 6"/>
          <p:cNvSpPr txBox="1">
            <a:spLocks noChangeArrowheads="1"/>
          </p:cNvSpPr>
          <p:nvPr/>
        </p:nvSpPr>
        <p:spPr bwMode="auto">
          <a:xfrm>
            <a:off x="5775325" y="4241800"/>
            <a:ext cx="1797050" cy="366713"/>
          </a:xfrm>
          <a:prstGeom prst="rect">
            <a:avLst/>
          </a:prstGeom>
          <a:noFill/>
          <a:ln w="9525">
            <a:noFill/>
            <a:miter lim="800000"/>
            <a:headEnd/>
            <a:tailEnd/>
          </a:ln>
        </p:spPr>
        <p:txBody>
          <a:bodyPr wrap="none">
            <a:spAutoFit/>
          </a:bodyPr>
          <a:lstStyle/>
          <a:p>
            <a:r>
              <a:rPr lang="en-US"/>
              <a:t>ipm.iastate.edu </a:t>
            </a:r>
          </a:p>
        </p:txBody>
      </p:sp>
      <p:sp>
        <p:nvSpPr>
          <p:cNvPr id="59397" name="Text Box 7"/>
          <p:cNvSpPr txBox="1">
            <a:spLocks noChangeArrowheads="1"/>
          </p:cNvSpPr>
          <p:nvPr/>
        </p:nvSpPr>
        <p:spPr bwMode="auto">
          <a:xfrm>
            <a:off x="5775325" y="1708150"/>
            <a:ext cx="1758950" cy="366713"/>
          </a:xfrm>
          <a:prstGeom prst="rect">
            <a:avLst/>
          </a:prstGeom>
          <a:noFill/>
          <a:ln w="9525">
            <a:noFill/>
            <a:miter lim="800000"/>
            <a:headEnd/>
            <a:tailEnd/>
          </a:ln>
        </p:spPr>
        <p:txBody>
          <a:bodyPr wrap="none">
            <a:spAutoFit/>
          </a:bodyPr>
          <a:lstStyle/>
          <a:p>
            <a:r>
              <a:rPr lang="en-US"/>
              <a:t>Dobsonfly male</a:t>
            </a:r>
          </a:p>
        </p:txBody>
      </p:sp>
      <p:pic>
        <p:nvPicPr>
          <p:cNvPr id="59398" name="Picture 9" descr="doblarva"/>
          <p:cNvPicPr>
            <a:picLocks noChangeAspect="1" noChangeArrowheads="1"/>
          </p:cNvPicPr>
          <p:nvPr/>
        </p:nvPicPr>
        <p:blipFill>
          <a:blip r:embed="rId4"/>
          <a:srcRect/>
          <a:stretch>
            <a:fillRect/>
          </a:stretch>
        </p:blipFill>
        <p:spPr bwMode="auto">
          <a:xfrm>
            <a:off x="5713413" y="4608513"/>
            <a:ext cx="2743200" cy="1733550"/>
          </a:xfrm>
          <a:prstGeom prst="rect">
            <a:avLst/>
          </a:prstGeom>
          <a:noFill/>
          <a:ln w="9525">
            <a:noFill/>
            <a:miter lim="800000"/>
            <a:headEnd/>
            <a:tailEnd/>
          </a:ln>
        </p:spPr>
      </p:pic>
      <p:sp>
        <p:nvSpPr>
          <p:cNvPr id="59399" name="Text Box 10"/>
          <p:cNvSpPr txBox="1">
            <a:spLocks noChangeArrowheads="1"/>
          </p:cNvSpPr>
          <p:nvPr/>
        </p:nvSpPr>
        <p:spPr bwMode="auto">
          <a:xfrm>
            <a:off x="5775325" y="6342063"/>
            <a:ext cx="1924050" cy="366712"/>
          </a:xfrm>
          <a:prstGeom prst="rect">
            <a:avLst/>
          </a:prstGeom>
          <a:noFill/>
          <a:ln w="9525">
            <a:noFill/>
            <a:miter lim="800000"/>
            <a:headEnd/>
            <a:tailEnd/>
          </a:ln>
        </p:spPr>
        <p:txBody>
          <a:bodyPr wrap="none">
            <a:spAutoFit/>
          </a:bodyPr>
          <a:lstStyle/>
          <a:p>
            <a:r>
              <a:rPr lang="en-US"/>
              <a:t>fishandboat.com </a:t>
            </a:r>
          </a:p>
        </p:txBody>
      </p:sp>
      <p:sp>
        <p:nvSpPr>
          <p:cNvPr id="59400" name="Text Box 11"/>
          <p:cNvSpPr txBox="1">
            <a:spLocks noChangeArrowheads="1"/>
          </p:cNvSpPr>
          <p:nvPr/>
        </p:nvSpPr>
        <p:spPr bwMode="auto">
          <a:xfrm>
            <a:off x="5019675" y="5975350"/>
            <a:ext cx="755650" cy="366713"/>
          </a:xfrm>
          <a:prstGeom prst="rect">
            <a:avLst/>
          </a:prstGeom>
          <a:noFill/>
          <a:ln w="9525">
            <a:noFill/>
            <a:miter lim="800000"/>
            <a:headEnd/>
            <a:tailEnd/>
          </a:ln>
        </p:spPr>
        <p:txBody>
          <a:bodyPr wrap="none">
            <a:spAutoFit/>
          </a:bodyPr>
          <a:lstStyle/>
          <a:p>
            <a:r>
              <a:rPr lang="en-US"/>
              <a:t>Larva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Alderflies</a:t>
            </a:r>
          </a:p>
        </p:txBody>
      </p:sp>
      <p:sp>
        <p:nvSpPr>
          <p:cNvPr id="61442" name="Rectangle 3"/>
          <p:cNvSpPr>
            <a:spLocks noGrp="1"/>
          </p:cNvSpPr>
          <p:nvPr>
            <p:ph type="body" idx="4294967295"/>
          </p:nvPr>
        </p:nvSpPr>
        <p:spPr/>
        <p:txBody>
          <a:bodyPr/>
          <a:lstStyle/>
          <a:p>
            <a:r>
              <a:rPr lang="en-US" smtClean="0"/>
              <a:t>Black, brown, or orange</a:t>
            </a:r>
          </a:p>
          <a:p>
            <a:r>
              <a:rPr lang="en-US" smtClean="0"/>
              <a:t>Adults are 10-15 mm long</a:t>
            </a:r>
          </a:p>
          <a:p>
            <a:r>
              <a:rPr lang="en-US" smtClean="0"/>
              <a:t>Diurnal</a:t>
            </a:r>
          </a:p>
          <a:p>
            <a:r>
              <a:rPr lang="en-US" smtClean="0"/>
              <a:t>Larva can get to be 25 mm long</a:t>
            </a:r>
          </a:p>
        </p:txBody>
      </p:sp>
      <p:pic>
        <p:nvPicPr>
          <p:cNvPr id="61443" name="Picture 8" descr="alder_fly_IMGP0335"/>
          <p:cNvPicPr>
            <a:picLocks noChangeAspect="1" noChangeArrowheads="1"/>
          </p:cNvPicPr>
          <p:nvPr/>
        </p:nvPicPr>
        <p:blipFill>
          <a:blip r:embed="rId2"/>
          <a:srcRect/>
          <a:stretch>
            <a:fillRect/>
          </a:stretch>
        </p:blipFill>
        <p:spPr bwMode="auto">
          <a:xfrm>
            <a:off x="5599113" y="2209800"/>
            <a:ext cx="2857500" cy="2924175"/>
          </a:xfrm>
          <a:prstGeom prst="rect">
            <a:avLst/>
          </a:prstGeom>
          <a:noFill/>
          <a:ln w="9525">
            <a:noFill/>
            <a:miter lim="800000"/>
            <a:headEnd/>
            <a:tailEnd/>
          </a:ln>
        </p:spPr>
      </p:pic>
      <p:sp>
        <p:nvSpPr>
          <p:cNvPr id="61444" name="Text Box 9"/>
          <p:cNvSpPr txBox="1">
            <a:spLocks noChangeArrowheads="1"/>
          </p:cNvSpPr>
          <p:nvPr/>
        </p:nvSpPr>
        <p:spPr bwMode="auto">
          <a:xfrm>
            <a:off x="5599113" y="5133975"/>
            <a:ext cx="2216150" cy="366713"/>
          </a:xfrm>
          <a:prstGeom prst="rect">
            <a:avLst/>
          </a:prstGeom>
          <a:noFill/>
          <a:ln w="9525">
            <a:noFill/>
            <a:miter lim="800000"/>
            <a:headEnd/>
            <a:tailEnd/>
          </a:ln>
        </p:spPr>
        <p:txBody>
          <a:bodyPr wrap="none">
            <a:spAutoFit/>
          </a:bodyPr>
          <a:lstStyle/>
          <a:p>
            <a:r>
              <a:rPr lang="en-US"/>
              <a:t>radleyvillage.org.uk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Dobsonflies and fishflies</a:t>
            </a:r>
          </a:p>
        </p:txBody>
      </p:sp>
      <p:sp>
        <p:nvSpPr>
          <p:cNvPr id="62466" name="Rectangle 3"/>
          <p:cNvSpPr>
            <a:spLocks noGrp="1"/>
          </p:cNvSpPr>
          <p:nvPr>
            <p:ph type="body" idx="4294967295"/>
          </p:nvPr>
        </p:nvSpPr>
        <p:spPr/>
        <p:txBody>
          <a:bodyPr/>
          <a:lstStyle/>
          <a:p>
            <a:r>
              <a:rPr lang="en-US" smtClean="0"/>
              <a:t>Black, gray, or brown</a:t>
            </a:r>
          </a:p>
          <a:p>
            <a:r>
              <a:rPr lang="en-US" smtClean="0"/>
              <a:t>Adults are 40-75 mm long</a:t>
            </a:r>
          </a:p>
          <a:p>
            <a:r>
              <a:rPr lang="en-US" smtClean="0"/>
              <a:t>Nocturnal</a:t>
            </a:r>
          </a:p>
          <a:p>
            <a:r>
              <a:rPr lang="en-US" smtClean="0"/>
              <a:t>Larva can get up to 65 mm long</a:t>
            </a:r>
          </a:p>
        </p:txBody>
      </p:sp>
      <p:pic>
        <p:nvPicPr>
          <p:cNvPr id="62467" name="Picture 4" descr="fishfly%20durham%2060807"/>
          <p:cNvPicPr>
            <a:picLocks noChangeAspect="1" noChangeArrowheads="1"/>
          </p:cNvPicPr>
          <p:nvPr/>
        </p:nvPicPr>
        <p:blipFill>
          <a:blip r:embed="rId2"/>
          <a:srcRect/>
          <a:stretch>
            <a:fillRect/>
          </a:stretch>
        </p:blipFill>
        <p:spPr bwMode="auto">
          <a:xfrm>
            <a:off x="5464175" y="3260725"/>
            <a:ext cx="3494088" cy="1965325"/>
          </a:xfrm>
          <a:prstGeom prst="rect">
            <a:avLst/>
          </a:prstGeom>
          <a:noFill/>
          <a:ln w="9525">
            <a:noFill/>
            <a:miter lim="800000"/>
            <a:headEnd/>
            <a:tailEnd/>
          </a:ln>
        </p:spPr>
      </p:pic>
      <p:sp>
        <p:nvSpPr>
          <p:cNvPr id="62468" name="Rectangle 5"/>
          <p:cNvSpPr>
            <a:spLocks noChangeArrowheads="1"/>
          </p:cNvSpPr>
          <p:nvPr/>
        </p:nvSpPr>
        <p:spPr bwMode="auto">
          <a:xfrm>
            <a:off x="6110288" y="5226050"/>
            <a:ext cx="1885950" cy="366713"/>
          </a:xfrm>
          <a:prstGeom prst="rect">
            <a:avLst/>
          </a:prstGeom>
          <a:noFill/>
          <a:ln w="9525">
            <a:noFill/>
            <a:miter lim="800000"/>
            <a:headEnd/>
            <a:tailEnd/>
          </a:ln>
        </p:spPr>
        <p:txBody>
          <a:bodyPr wrap="none">
            <a:spAutoFit/>
          </a:bodyPr>
          <a:lstStyle/>
          <a:p>
            <a:r>
              <a:rPr lang="en-US"/>
              <a:t>dpughphoto.com</a:t>
            </a:r>
          </a:p>
        </p:txBody>
      </p:sp>
      <p:sp>
        <p:nvSpPr>
          <p:cNvPr id="62469" name="Text Box 6"/>
          <p:cNvSpPr txBox="1">
            <a:spLocks noChangeArrowheads="1"/>
          </p:cNvSpPr>
          <p:nvPr/>
        </p:nvSpPr>
        <p:spPr bwMode="auto">
          <a:xfrm>
            <a:off x="5464175" y="2894013"/>
            <a:ext cx="844550" cy="366712"/>
          </a:xfrm>
          <a:prstGeom prst="rect">
            <a:avLst/>
          </a:prstGeom>
          <a:noFill/>
          <a:ln w="9525">
            <a:noFill/>
            <a:miter lim="800000"/>
            <a:headEnd/>
            <a:tailEnd/>
          </a:ln>
        </p:spPr>
        <p:txBody>
          <a:bodyPr wrap="none">
            <a:spAutoFit/>
          </a:bodyPr>
          <a:lstStyle/>
          <a:p>
            <a:r>
              <a:rPr lang="en-US"/>
              <a:t>Fishfly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Insects: Bugs, Beetles, and Springtails</a:t>
            </a:r>
            <a:endParaRPr lang="en-US" dirty="0"/>
          </a:p>
        </p:txBody>
      </p:sp>
      <p:sp>
        <p:nvSpPr>
          <p:cNvPr id="63490" name="Content Placeholder 2"/>
          <p:cNvSpPr>
            <a:spLocks noGrp="1"/>
          </p:cNvSpPr>
          <p:nvPr>
            <p:ph idx="1"/>
          </p:nvPr>
        </p:nvSpPr>
        <p:spPr/>
        <p:txBody>
          <a:bodyPr/>
          <a:lstStyle/>
          <a:p>
            <a:r>
              <a:rPr lang="en-US" smtClean="0"/>
              <a:t>Three orders of insects:</a:t>
            </a:r>
          </a:p>
          <a:p>
            <a:pPr>
              <a:buFont typeface="Calisto MT" pitchFamily="18" charset="0"/>
              <a:buAutoNum type="arabicPeriod"/>
            </a:pPr>
            <a:r>
              <a:rPr lang="en-US" smtClean="0"/>
              <a:t>The True Bugs</a:t>
            </a:r>
          </a:p>
          <a:p>
            <a:pPr>
              <a:buFont typeface="Calisto MT" pitchFamily="18" charset="0"/>
              <a:buAutoNum type="arabicPeriod"/>
            </a:pPr>
            <a:r>
              <a:rPr lang="en-US" smtClean="0"/>
              <a:t>The Beetles</a:t>
            </a:r>
          </a:p>
          <a:p>
            <a:pPr>
              <a:buFont typeface="Calisto MT" pitchFamily="18" charset="0"/>
              <a:buAutoNum type="arabicPeriod"/>
            </a:pPr>
            <a:r>
              <a:rPr lang="en-US" smtClean="0"/>
              <a:t>The Springtails.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INSECT BODY PARTS</a:t>
            </a:r>
            <a:endParaRPr lang="en-US" dirty="0"/>
          </a:p>
        </p:txBody>
      </p:sp>
      <p:pic>
        <p:nvPicPr>
          <p:cNvPr id="17410" name="Content Placeholder 9" descr="Anatomybody.jpg"/>
          <p:cNvPicPr>
            <a:picLocks noGrp="1" noChangeAspect="1"/>
          </p:cNvPicPr>
          <p:nvPr>
            <p:ph idx="1"/>
          </p:nvPr>
        </p:nvPicPr>
        <p:blipFill>
          <a:blip r:embed="rId2"/>
          <a:srcRect l="-276" r="-2342"/>
          <a:stretch>
            <a:fillRect/>
          </a:stretch>
        </p:blipFill>
        <p:spPr>
          <a:xfrm>
            <a:off x="4762500" y="2392363"/>
            <a:ext cx="4040188" cy="3475037"/>
          </a:xfrm>
        </p:spPr>
      </p:pic>
      <p:sp>
        <p:nvSpPr>
          <p:cNvPr id="17411" name="TextBox 13"/>
          <p:cNvSpPr txBox="1">
            <a:spLocks noChangeArrowheads="1"/>
          </p:cNvSpPr>
          <p:nvPr/>
        </p:nvSpPr>
        <p:spPr bwMode="auto">
          <a:xfrm>
            <a:off x="1270000" y="2392363"/>
            <a:ext cx="184150" cy="368300"/>
          </a:xfrm>
          <a:prstGeom prst="rect">
            <a:avLst/>
          </a:prstGeom>
          <a:noFill/>
          <a:ln w="9525">
            <a:noFill/>
            <a:miter lim="800000"/>
            <a:headEnd/>
            <a:tailEnd/>
          </a:ln>
        </p:spPr>
        <p:txBody>
          <a:bodyPr wrap="none">
            <a:spAutoFit/>
          </a:bodyPr>
          <a:lstStyle/>
          <a:p>
            <a:endParaRPr lang="en-US">
              <a:latin typeface="Calisto MT" pitchFamily="18" charset="0"/>
            </a:endParaRPr>
          </a:p>
        </p:txBody>
      </p:sp>
      <p:sp>
        <p:nvSpPr>
          <p:cNvPr id="17412" name="TextBox 3"/>
          <p:cNvSpPr txBox="1">
            <a:spLocks noChangeArrowheads="1"/>
          </p:cNvSpPr>
          <p:nvPr/>
        </p:nvSpPr>
        <p:spPr bwMode="auto">
          <a:xfrm>
            <a:off x="1020763" y="2573338"/>
            <a:ext cx="3473450" cy="2032000"/>
          </a:xfrm>
          <a:prstGeom prst="rect">
            <a:avLst/>
          </a:prstGeom>
          <a:noFill/>
          <a:ln w="9525">
            <a:noFill/>
            <a:miter lim="800000"/>
            <a:headEnd/>
            <a:tailEnd/>
          </a:ln>
        </p:spPr>
        <p:txBody>
          <a:bodyPr>
            <a:spAutoFit/>
          </a:bodyPr>
          <a:lstStyle/>
          <a:p>
            <a:r>
              <a:rPr lang="en-US">
                <a:latin typeface="Calisto MT" pitchFamily="18" charset="0"/>
              </a:rPr>
              <a:t>Adult Aquatic Insects have special head, thorax, and abdomen regions. The thorax</a:t>
            </a:r>
          </a:p>
          <a:p>
            <a:r>
              <a:rPr lang="en-US">
                <a:latin typeface="Calisto MT" pitchFamily="18" charset="0"/>
              </a:rPr>
              <a:t>has 3 segments, each bearing a pair of legs. The wings are also on the thorax, and some insects have 2-1 pairs of wings or none.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True Bugs (Order </a:t>
            </a:r>
            <a:r>
              <a:rPr lang="en-US" dirty="0" err="1" smtClean="0"/>
              <a:t>Hemiptera</a:t>
            </a:r>
            <a:r>
              <a:rPr lang="en-US" dirty="0" smtClean="0"/>
              <a:t>)</a:t>
            </a:r>
            <a:endParaRPr lang="en-US" dirty="0"/>
          </a:p>
        </p:txBody>
      </p:sp>
      <p:sp>
        <p:nvSpPr>
          <p:cNvPr id="64514" name="Content Placeholder 2"/>
          <p:cNvSpPr>
            <a:spLocks noGrp="1"/>
          </p:cNvSpPr>
          <p:nvPr>
            <p:ph idx="1"/>
          </p:nvPr>
        </p:nvSpPr>
        <p:spPr/>
        <p:txBody>
          <a:bodyPr/>
          <a:lstStyle/>
          <a:p>
            <a:r>
              <a:rPr lang="en-US" smtClean="0"/>
              <a:t>Bugs differ from other insects in 2 ways:</a:t>
            </a:r>
          </a:p>
          <a:p>
            <a:pPr>
              <a:buFont typeface="Calisto MT" pitchFamily="18" charset="0"/>
              <a:buAutoNum type="arabicPeriod"/>
            </a:pPr>
            <a:r>
              <a:rPr lang="en-US" smtClean="0"/>
              <a:t>The mouthparts form a beak which is used to pierce the prey and suck the fluids out.</a:t>
            </a:r>
          </a:p>
          <a:p>
            <a:pPr>
              <a:buFont typeface="Calisto MT" pitchFamily="18" charset="0"/>
              <a:buAutoNum type="arabicPeriod"/>
            </a:pPr>
            <a:r>
              <a:rPr lang="en-US" smtClean="0"/>
              <a:t>The forewings are thick at the base instead of being membranous throughout (as other insects wings are).</a:t>
            </a:r>
          </a:p>
          <a:p>
            <a:r>
              <a:rPr lang="en-US" smtClean="0"/>
              <a:t>Most all are Predators, feeding on aquatic insect larva.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Water </a:t>
            </a:r>
            <a:r>
              <a:rPr lang="en-US" dirty="0" err="1" smtClean="0"/>
              <a:t>Stider</a:t>
            </a:r>
            <a:endParaRPr lang="en-US" dirty="0"/>
          </a:p>
        </p:txBody>
      </p:sp>
      <p:sp>
        <p:nvSpPr>
          <p:cNvPr id="65538" name="Content Placeholder 2"/>
          <p:cNvSpPr>
            <a:spLocks noGrp="1"/>
          </p:cNvSpPr>
          <p:nvPr>
            <p:ph idx="1"/>
          </p:nvPr>
        </p:nvSpPr>
        <p:spPr/>
        <p:txBody>
          <a:bodyPr/>
          <a:lstStyle/>
          <a:p>
            <a:r>
              <a:rPr lang="en-US" smtClean="0"/>
              <a:t>Skates and jumps on the surface of the water.</a:t>
            </a:r>
          </a:p>
          <a:p>
            <a:r>
              <a:rPr lang="en-US" smtClean="0"/>
              <a:t>Have waxy hairs on the tips of their legs.</a:t>
            </a:r>
          </a:p>
          <a:p>
            <a:r>
              <a:rPr lang="en-US" smtClean="0"/>
              <a:t>Eats aquatic insects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a:t>
            </a:r>
            <a:r>
              <a:rPr lang="en-US" dirty="0" smtClean="0"/>
              <a:t>he Backswimmer</a:t>
            </a:r>
            <a:endParaRPr lang="en-US" dirty="0"/>
          </a:p>
        </p:txBody>
      </p:sp>
      <p:sp>
        <p:nvSpPr>
          <p:cNvPr id="67586" name="Content Placeholder 2"/>
          <p:cNvSpPr>
            <a:spLocks noGrp="1"/>
          </p:cNvSpPr>
          <p:nvPr>
            <p:ph idx="1"/>
          </p:nvPr>
        </p:nvSpPr>
        <p:spPr/>
        <p:txBody>
          <a:bodyPr/>
          <a:lstStyle/>
          <a:p>
            <a:r>
              <a:rPr lang="en-US" smtClean="0"/>
              <a:t>Backswimmer swims on its back (duh).</a:t>
            </a:r>
          </a:p>
          <a:p>
            <a:r>
              <a:rPr lang="en-US" smtClean="0"/>
              <a:t>Also has habitat of hanging upside down.</a:t>
            </a:r>
          </a:p>
          <a:p>
            <a:endParaRPr lang="en-US" smtClean="0"/>
          </a:p>
        </p:txBody>
      </p:sp>
      <p:pic>
        <p:nvPicPr>
          <p:cNvPr id="67587" name="Picture 4" descr="img_backswimmers_00"/>
          <p:cNvPicPr>
            <a:picLocks noChangeAspect="1" noChangeArrowheads="1"/>
          </p:cNvPicPr>
          <p:nvPr/>
        </p:nvPicPr>
        <p:blipFill>
          <a:blip r:embed="rId3"/>
          <a:srcRect/>
          <a:stretch>
            <a:fillRect/>
          </a:stretch>
        </p:blipFill>
        <p:spPr bwMode="auto">
          <a:xfrm>
            <a:off x="5041900" y="3200400"/>
            <a:ext cx="3810000" cy="2428875"/>
          </a:xfrm>
          <a:prstGeom prst="rect">
            <a:avLst/>
          </a:prstGeom>
          <a:noFill/>
          <a:ln w="9525">
            <a:noFill/>
            <a:miter lim="800000"/>
            <a:headEnd/>
            <a:tailEnd/>
          </a:ln>
        </p:spPr>
      </p:pic>
      <p:sp>
        <p:nvSpPr>
          <p:cNvPr id="67588" name="Text Box 6"/>
          <p:cNvSpPr txBox="1">
            <a:spLocks noChangeArrowheads="1"/>
          </p:cNvSpPr>
          <p:nvPr/>
        </p:nvSpPr>
        <p:spPr bwMode="auto">
          <a:xfrm>
            <a:off x="5041900" y="5627688"/>
            <a:ext cx="2189163" cy="366712"/>
          </a:xfrm>
          <a:prstGeom prst="rect">
            <a:avLst/>
          </a:prstGeom>
          <a:noFill/>
          <a:ln w="9525">
            <a:noFill/>
            <a:miter lim="800000"/>
            <a:headEnd/>
            <a:tailEnd/>
          </a:ln>
        </p:spPr>
        <p:txBody>
          <a:bodyPr>
            <a:spAutoFit/>
          </a:bodyPr>
          <a:lstStyle/>
          <a:p>
            <a:pPr>
              <a:spcBef>
                <a:spcPct val="50000"/>
              </a:spcBef>
            </a:pPr>
            <a:r>
              <a:rPr lang="en-US"/>
              <a:t>flycraftangling.com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Water Boatman</a:t>
            </a:r>
            <a:endParaRPr lang="en-US" dirty="0"/>
          </a:p>
        </p:txBody>
      </p:sp>
      <p:sp>
        <p:nvSpPr>
          <p:cNvPr id="69634" name="Content Placeholder 2"/>
          <p:cNvSpPr>
            <a:spLocks noGrp="1"/>
          </p:cNvSpPr>
          <p:nvPr>
            <p:ph idx="1"/>
          </p:nvPr>
        </p:nvSpPr>
        <p:spPr>
          <a:xfrm>
            <a:off x="685800" y="2209800"/>
            <a:ext cx="5237163" cy="3657600"/>
          </a:xfrm>
        </p:spPr>
        <p:txBody>
          <a:bodyPr/>
          <a:lstStyle/>
          <a:p>
            <a:r>
              <a:rPr lang="en-US" smtClean="0"/>
              <a:t>The most common water bugs</a:t>
            </a:r>
          </a:p>
          <a:p>
            <a:r>
              <a:rPr lang="en-US" smtClean="0"/>
              <a:t>Spend most time in submerged vegetation.</a:t>
            </a:r>
          </a:p>
          <a:p>
            <a:r>
              <a:rPr lang="en-US" smtClean="0"/>
              <a:t>Feed on small crustaceans, rotifers, protozoans, plankton, and also suck the juices out of filamentous algae.</a:t>
            </a:r>
          </a:p>
        </p:txBody>
      </p:sp>
      <p:pic>
        <p:nvPicPr>
          <p:cNvPr id="69635" name="Picture 4" descr="waterboa"/>
          <p:cNvPicPr>
            <a:picLocks noChangeAspect="1" noChangeArrowheads="1"/>
          </p:cNvPicPr>
          <p:nvPr/>
        </p:nvPicPr>
        <p:blipFill>
          <a:blip r:embed="rId3"/>
          <a:srcRect/>
          <a:stretch>
            <a:fillRect/>
          </a:stretch>
        </p:blipFill>
        <p:spPr bwMode="auto">
          <a:xfrm>
            <a:off x="5922963" y="1690688"/>
            <a:ext cx="2533650" cy="2833687"/>
          </a:xfrm>
          <a:prstGeom prst="rect">
            <a:avLst/>
          </a:prstGeom>
          <a:noFill/>
          <a:ln w="9525">
            <a:noFill/>
            <a:miter lim="800000"/>
            <a:headEnd/>
            <a:tailEnd/>
          </a:ln>
        </p:spPr>
      </p:pic>
      <p:sp>
        <p:nvSpPr>
          <p:cNvPr id="69636" name="Text Box 6"/>
          <p:cNvSpPr txBox="1">
            <a:spLocks noChangeArrowheads="1"/>
          </p:cNvSpPr>
          <p:nvPr/>
        </p:nvSpPr>
        <p:spPr bwMode="auto">
          <a:xfrm>
            <a:off x="5922963" y="4524375"/>
            <a:ext cx="2736850" cy="366713"/>
          </a:xfrm>
          <a:prstGeom prst="rect">
            <a:avLst/>
          </a:prstGeom>
          <a:noFill/>
          <a:ln w="9525">
            <a:noFill/>
            <a:miter lim="800000"/>
            <a:headEnd/>
            <a:tailEnd/>
          </a:ln>
        </p:spPr>
        <p:txBody>
          <a:bodyPr wrap="none">
            <a:spAutoFit/>
          </a:bodyPr>
          <a:lstStyle/>
          <a:p>
            <a:r>
              <a:rPr lang="en-US"/>
              <a:t>thedragonflywoman.com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Giant Water Bug</a:t>
            </a:r>
          </a:p>
        </p:txBody>
      </p:sp>
      <p:sp>
        <p:nvSpPr>
          <p:cNvPr id="71682" name="Rectangle 3"/>
          <p:cNvSpPr>
            <a:spLocks noGrp="1"/>
          </p:cNvSpPr>
          <p:nvPr>
            <p:ph type="body" idx="4294967295"/>
          </p:nvPr>
        </p:nvSpPr>
        <p:spPr/>
        <p:txBody>
          <a:bodyPr/>
          <a:lstStyle/>
          <a:p>
            <a:r>
              <a:rPr lang="en-US" smtClean="0"/>
              <a:t>Reaches 70 mm in length and 25 mm in width!!!!</a:t>
            </a:r>
          </a:p>
          <a:p>
            <a:r>
              <a:rPr lang="en-US" smtClean="0"/>
              <a:t>Largest of the bugs.</a:t>
            </a:r>
          </a:p>
          <a:p>
            <a:r>
              <a:rPr lang="en-US" smtClean="0"/>
              <a:t>Feed on insect larvas, tadpoles, small frogs, and even small fish.</a:t>
            </a:r>
          </a:p>
        </p:txBody>
      </p:sp>
      <p:pic>
        <p:nvPicPr>
          <p:cNvPr id="71683" name="Picture 5" descr="giant"/>
          <p:cNvPicPr>
            <a:picLocks noChangeAspect="1" noChangeArrowheads="1"/>
          </p:cNvPicPr>
          <p:nvPr/>
        </p:nvPicPr>
        <p:blipFill>
          <a:blip r:embed="rId3"/>
          <a:srcRect/>
          <a:stretch>
            <a:fillRect/>
          </a:stretch>
        </p:blipFill>
        <p:spPr bwMode="auto">
          <a:xfrm>
            <a:off x="5170488" y="4105275"/>
            <a:ext cx="2917825" cy="2187575"/>
          </a:xfrm>
          <a:prstGeom prst="rect">
            <a:avLst/>
          </a:prstGeom>
          <a:noFill/>
          <a:ln w="9525">
            <a:noFill/>
            <a:miter lim="800000"/>
            <a:headEnd/>
            <a:tailEnd/>
          </a:ln>
        </p:spPr>
      </p:pic>
      <p:sp>
        <p:nvSpPr>
          <p:cNvPr id="71684" name="Text Box 6"/>
          <p:cNvSpPr txBox="1">
            <a:spLocks noChangeArrowheads="1"/>
          </p:cNvSpPr>
          <p:nvPr/>
        </p:nvSpPr>
        <p:spPr bwMode="auto">
          <a:xfrm>
            <a:off x="3144838" y="5926138"/>
            <a:ext cx="2025650" cy="366712"/>
          </a:xfrm>
          <a:prstGeom prst="rect">
            <a:avLst/>
          </a:prstGeom>
          <a:noFill/>
          <a:ln w="9525">
            <a:noFill/>
            <a:miter lim="800000"/>
            <a:headEnd/>
            <a:tailEnd/>
          </a:ln>
        </p:spPr>
        <p:txBody>
          <a:bodyPr wrap="none">
            <a:spAutoFit/>
          </a:bodyPr>
          <a:lstStyle/>
          <a:p>
            <a:r>
              <a:rPr lang="en-US"/>
              <a:t>calicat.tripod.com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Water Scorpion</a:t>
            </a:r>
          </a:p>
        </p:txBody>
      </p:sp>
      <p:sp>
        <p:nvSpPr>
          <p:cNvPr id="73730" name="Rectangle 3"/>
          <p:cNvSpPr>
            <a:spLocks noGrp="1"/>
          </p:cNvSpPr>
          <p:nvPr>
            <p:ph type="body" idx="4294967295"/>
          </p:nvPr>
        </p:nvSpPr>
        <p:spPr/>
        <p:txBody>
          <a:bodyPr/>
          <a:lstStyle/>
          <a:p>
            <a:r>
              <a:rPr lang="en-US" smtClean="0"/>
              <a:t>Hangs upside down in vegetation close to the surface.</a:t>
            </a:r>
          </a:p>
          <a:p>
            <a:r>
              <a:rPr lang="en-US" smtClean="0"/>
              <a:t>2 filaments used for breathing.</a:t>
            </a:r>
          </a:p>
          <a:p>
            <a:r>
              <a:rPr lang="en-US" smtClean="0"/>
              <a:t>Front legs adapted for catching prey.</a:t>
            </a:r>
          </a:p>
          <a:p>
            <a:r>
              <a:rPr lang="en-US" smtClean="0"/>
              <a:t>Blend in well.</a:t>
            </a:r>
          </a:p>
          <a:p>
            <a:r>
              <a:rPr lang="en-US" smtClean="0"/>
              <a:t>Seldom fly</a:t>
            </a:r>
          </a:p>
        </p:txBody>
      </p:sp>
      <p:pic>
        <p:nvPicPr>
          <p:cNvPr id="73731" name="Picture 5" descr="water_scorpion_henry"/>
          <p:cNvPicPr>
            <a:picLocks noChangeAspect="1" noChangeArrowheads="1"/>
          </p:cNvPicPr>
          <p:nvPr/>
        </p:nvPicPr>
        <p:blipFill>
          <a:blip r:embed="rId3"/>
          <a:srcRect/>
          <a:stretch>
            <a:fillRect/>
          </a:stretch>
        </p:blipFill>
        <p:spPr bwMode="auto">
          <a:xfrm>
            <a:off x="6618288" y="2581275"/>
            <a:ext cx="2057400" cy="3286125"/>
          </a:xfrm>
          <a:prstGeom prst="rect">
            <a:avLst/>
          </a:prstGeom>
          <a:noFill/>
          <a:ln w="9525">
            <a:noFill/>
            <a:miter lim="800000"/>
            <a:headEnd/>
            <a:tailEnd/>
          </a:ln>
        </p:spPr>
      </p:pic>
      <p:sp>
        <p:nvSpPr>
          <p:cNvPr id="73732" name="Text Box 6"/>
          <p:cNvSpPr txBox="1">
            <a:spLocks noChangeArrowheads="1"/>
          </p:cNvSpPr>
          <p:nvPr/>
        </p:nvSpPr>
        <p:spPr bwMode="auto">
          <a:xfrm>
            <a:off x="6618288" y="5867400"/>
            <a:ext cx="2101850" cy="366713"/>
          </a:xfrm>
          <a:prstGeom prst="rect">
            <a:avLst/>
          </a:prstGeom>
          <a:noFill/>
          <a:ln w="9525">
            <a:noFill/>
            <a:miter lim="800000"/>
            <a:headEnd/>
            <a:tailEnd/>
          </a:ln>
        </p:spPr>
        <p:txBody>
          <a:bodyPr wrap="none">
            <a:spAutoFit/>
          </a:bodyPr>
          <a:lstStyle/>
          <a:p>
            <a:r>
              <a:rPr lang="en-US"/>
              <a:t>whatsthatbug.com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idx="4294967295"/>
          </p:nvPr>
        </p:nvSpPr>
        <p:spPr bwMode="auto">
          <a:noFill/>
        </p:spPr>
        <p:txBody>
          <a:bodyPr wrap="square" numCol="1" compatLnSpc="1">
            <a:prstTxWarp prst="textNoShape">
              <a:avLst/>
            </a:prstTxWarp>
          </a:bodyPr>
          <a:lstStyle/>
          <a:p>
            <a:r>
              <a:rPr lang="en-US" sz="4600" smtClean="0">
                <a:effectLst/>
              </a:rPr>
              <a:t>The Beetles (Order Coleoptera)</a:t>
            </a:r>
          </a:p>
        </p:txBody>
      </p:sp>
      <p:sp>
        <p:nvSpPr>
          <p:cNvPr id="75778" name="Rectangle 3"/>
          <p:cNvSpPr>
            <a:spLocks noGrp="1"/>
          </p:cNvSpPr>
          <p:nvPr>
            <p:ph type="body" idx="4294967295"/>
          </p:nvPr>
        </p:nvSpPr>
        <p:spPr/>
        <p:txBody>
          <a:bodyPr/>
          <a:lstStyle/>
          <a:p>
            <a:pPr>
              <a:lnSpc>
                <a:spcPct val="90000"/>
              </a:lnSpc>
            </a:pPr>
            <a:r>
              <a:rPr lang="en-US" smtClean="0"/>
              <a:t>Largest order of insects w/ over 250,000 species world wide, 30,000 in US and Canada.</a:t>
            </a:r>
          </a:p>
          <a:p>
            <a:pPr>
              <a:lnSpc>
                <a:spcPct val="90000"/>
              </a:lnSpc>
            </a:pPr>
            <a:r>
              <a:rPr lang="en-US" smtClean="0"/>
              <a:t>Few are aquatic</a:t>
            </a:r>
          </a:p>
          <a:p>
            <a:pPr>
              <a:lnSpc>
                <a:spcPct val="90000"/>
              </a:lnSpc>
            </a:pPr>
            <a:r>
              <a:rPr lang="en-US" smtClean="0"/>
              <a:t>All have 2 pair of wings.</a:t>
            </a:r>
          </a:p>
          <a:p>
            <a:pPr>
              <a:lnSpc>
                <a:spcPct val="90000"/>
              </a:lnSpc>
            </a:pPr>
            <a:r>
              <a:rPr lang="en-US" smtClean="0"/>
              <a:t>Forewings are hard instead of membranous and protect other wings.</a:t>
            </a:r>
          </a:p>
          <a:p>
            <a:pPr>
              <a:lnSpc>
                <a:spcPct val="90000"/>
              </a:lnSpc>
            </a:pPr>
            <a:r>
              <a:rPr lang="en-US" smtClean="0"/>
              <a:t>We’ll talk about 3 families.</a:t>
            </a:r>
          </a:p>
          <a:p>
            <a:pPr>
              <a:lnSpc>
                <a:spcPct val="90000"/>
              </a:lnSpc>
            </a:pPr>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Predaceous Diving Beetle</a:t>
            </a:r>
          </a:p>
        </p:txBody>
      </p:sp>
      <p:sp>
        <p:nvSpPr>
          <p:cNvPr id="76802" name="Rectangle 3"/>
          <p:cNvSpPr>
            <a:spLocks noGrp="1"/>
          </p:cNvSpPr>
          <p:nvPr>
            <p:ph type="body" idx="4294967295"/>
          </p:nvPr>
        </p:nvSpPr>
        <p:spPr>
          <a:xfrm>
            <a:off x="685800" y="2209800"/>
            <a:ext cx="4583113" cy="3657600"/>
          </a:xfrm>
        </p:spPr>
        <p:txBody>
          <a:bodyPr/>
          <a:lstStyle/>
          <a:p>
            <a:r>
              <a:rPr lang="en-US" smtClean="0"/>
              <a:t>Very active predator both as adult and larva.</a:t>
            </a:r>
          </a:p>
          <a:p>
            <a:r>
              <a:rPr lang="en-US" smtClean="0"/>
              <a:t>Feed on insect larvas, tadpoles, and fish.</a:t>
            </a:r>
          </a:p>
          <a:p>
            <a:r>
              <a:rPr lang="en-US" smtClean="0"/>
              <a:t>Live on submerged vegetation in clean ponds and lakes.</a:t>
            </a:r>
          </a:p>
        </p:txBody>
      </p:sp>
      <p:pic>
        <p:nvPicPr>
          <p:cNvPr id="76803" name="Picture 5" descr="predaceous%20diving%20beetle"/>
          <p:cNvPicPr>
            <a:picLocks noChangeAspect="1" noChangeArrowheads="1"/>
          </p:cNvPicPr>
          <p:nvPr/>
        </p:nvPicPr>
        <p:blipFill>
          <a:blip r:embed="rId3"/>
          <a:srcRect/>
          <a:stretch>
            <a:fillRect/>
          </a:stretch>
        </p:blipFill>
        <p:spPr bwMode="auto">
          <a:xfrm>
            <a:off x="5302250" y="2209800"/>
            <a:ext cx="3154363" cy="2408238"/>
          </a:xfrm>
          <a:prstGeom prst="rect">
            <a:avLst/>
          </a:prstGeom>
          <a:noFill/>
          <a:ln w="9525">
            <a:noFill/>
            <a:miter lim="800000"/>
            <a:headEnd/>
            <a:tailEnd/>
          </a:ln>
        </p:spPr>
      </p:pic>
      <p:sp>
        <p:nvSpPr>
          <p:cNvPr id="76804" name="Text Box 6"/>
          <p:cNvSpPr txBox="1">
            <a:spLocks noChangeArrowheads="1"/>
          </p:cNvSpPr>
          <p:nvPr/>
        </p:nvSpPr>
        <p:spPr bwMode="auto">
          <a:xfrm>
            <a:off x="5268913" y="4618038"/>
            <a:ext cx="2063750" cy="366712"/>
          </a:xfrm>
          <a:prstGeom prst="rect">
            <a:avLst/>
          </a:prstGeom>
          <a:noFill/>
          <a:ln w="9525">
            <a:noFill/>
            <a:miter lim="800000"/>
            <a:headEnd/>
            <a:tailEnd/>
          </a:ln>
        </p:spPr>
        <p:txBody>
          <a:bodyPr wrap="none">
            <a:spAutoFit/>
          </a:bodyPr>
          <a:lstStyle/>
          <a:p>
            <a:r>
              <a:rPr lang="en-US"/>
              <a:t>bioweb.uwlax.edu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Water Scavenger Beetle</a:t>
            </a:r>
          </a:p>
        </p:txBody>
      </p:sp>
      <p:sp>
        <p:nvSpPr>
          <p:cNvPr id="78850" name="Rectangle 3"/>
          <p:cNvSpPr>
            <a:spLocks noGrp="1"/>
          </p:cNvSpPr>
          <p:nvPr>
            <p:ph type="body" idx="4294967295"/>
          </p:nvPr>
        </p:nvSpPr>
        <p:spPr>
          <a:xfrm>
            <a:off x="685800" y="2209800"/>
            <a:ext cx="5281613" cy="3657600"/>
          </a:xfrm>
        </p:spPr>
        <p:txBody>
          <a:bodyPr/>
          <a:lstStyle/>
          <a:p>
            <a:pPr>
              <a:lnSpc>
                <a:spcPct val="90000"/>
              </a:lnSpc>
            </a:pPr>
            <a:r>
              <a:rPr lang="en-US" smtClean="0"/>
              <a:t>Common in shallow ponds where there is much submerged vegetation.</a:t>
            </a:r>
          </a:p>
          <a:p>
            <a:pPr>
              <a:lnSpc>
                <a:spcPct val="90000"/>
              </a:lnSpc>
            </a:pPr>
            <a:r>
              <a:rPr lang="en-US" smtClean="0"/>
              <a:t>Most crawl, but some swim.</a:t>
            </a:r>
          </a:p>
          <a:p>
            <a:pPr>
              <a:lnSpc>
                <a:spcPct val="90000"/>
              </a:lnSpc>
            </a:pPr>
            <a:r>
              <a:rPr lang="en-US" smtClean="0"/>
              <a:t>All adults fly though.</a:t>
            </a:r>
          </a:p>
          <a:p>
            <a:pPr>
              <a:lnSpc>
                <a:spcPct val="90000"/>
              </a:lnSpc>
            </a:pPr>
            <a:r>
              <a:rPr lang="en-US" smtClean="0"/>
              <a:t>Feed on decaying vegetation, dead animals, and sometimes living plants and insect larvas.</a:t>
            </a:r>
          </a:p>
        </p:txBody>
      </p:sp>
      <p:pic>
        <p:nvPicPr>
          <p:cNvPr id="78851" name="Picture 5" descr="1QJ0VQ304Q6KKKOKWQHS2QC02QT0ZKT04QT0LKVK9Q1KVQT0ZKT02QNKGQ9K2Q9KQK9KQKC0EQ"/>
          <p:cNvPicPr>
            <a:picLocks noChangeAspect="1" noChangeArrowheads="1"/>
          </p:cNvPicPr>
          <p:nvPr/>
        </p:nvPicPr>
        <p:blipFill>
          <a:blip r:embed="rId3"/>
          <a:srcRect/>
          <a:stretch>
            <a:fillRect/>
          </a:stretch>
        </p:blipFill>
        <p:spPr bwMode="auto">
          <a:xfrm>
            <a:off x="5765800" y="1438275"/>
            <a:ext cx="3146425" cy="4146550"/>
          </a:xfrm>
          <a:prstGeom prst="rect">
            <a:avLst/>
          </a:prstGeom>
          <a:noFill/>
          <a:ln w="9525">
            <a:noFill/>
            <a:miter lim="800000"/>
            <a:headEnd/>
            <a:tailEnd/>
          </a:ln>
        </p:spPr>
      </p:pic>
      <p:sp>
        <p:nvSpPr>
          <p:cNvPr id="78852" name="Text Box 6"/>
          <p:cNvSpPr txBox="1">
            <a:spLocks noChangeArrowheads="1"/>
          </p:cNvSpPr>
          <p:nvPr/>
        </p:nvSpPr>
        <p:spPr bwMode="auto">
          <a:xfrm>
            <a:off x="5673725" y="5599113"/>
            <a:ext cx="1568450" cy="366712"/>
          </a:xfrm>
          <a:prstGeom prst="rect">
            <a:avLst/>
          </a:prstGeom>
          <a:noFill/>
          <a:ln w="9525">
            <a:noFill/>
            <a:miter lim="800000"/>
            <a:headEnd/>
            <a:tailEnd/>
          </a:ln>
        </p:spPr>
        <p:txBody>
          <a:bodyPr wrap="none">
            <a:spAutoFit/>
          </a:bodyPr>
          <a:lstStyle/>
          <a:p>
            <a:r>
              <a:rPr lang="en-US"/>
              <a:t>bugguide.net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Whirligig Beetles</a:t>
            </a:r>
          </a:p>
        </p:txBody>
      </p:sp>
      <p:sp>
        <p:nvSpPr>
          <p:cNvPr id="80898" name="Rectangle 3"/>
          <p:cNvSpPr>
            <a:spLocks noGrp="1"/>
          </p:cNvSpPr>
          <p:nvPr>
            <p:ph type="body" idx="4294967295"/>
          </p:nvPr>
        </p:nvSpPr>
        <p:spPr>
          <a:xfrm>
            <a:off x="685800" y="2209800"/>
            <a:ext cx="4545013" cy="3657600"/>
          </a:xfrm>
        </p:spPr>
        <p:txBody>
          <a:bodyPr/>
          <a:lstStyle/>
          <a:p>
            <a:pPr>
              <a:lnSpc>
                <a:spcPct val="90000"/>
              </a:lnSpc>
            </a:pPr>
            <a:r>
              <a:rPr lang="en-US" smtClean="0"/>
              <a:t>Often occur in large colonies.</a:t>
            </a:r>
          </a:p>
          <a:p>
            <a:pPr>
              <a:lnSpc>
                <a:spcPct val="90000"/>
              </a:lnSpc>
            </a:pPr>
            <a:r>
              <a:rPr lang="en-US" smtClean="0"/>
              <a:t>Scatter and dive when alarmed.</a:t>
            </a:r>
          </a:p>
          <a:p>
            <a:pPr>
              <a:lnSpc>
                <a:spcPct val="90000"/>
              </a:lnSpc>
            </a:pPr>
            <a:r>
              <a:rPr lang="en-US" smtClean="0"/>
              <a:t>Sparkle because of air bubble they carry underwater.</a:t>
            </a:r>
          </a:p>
          <a:p>
            <a:pPr>
              <a:lnSpc>
                <a:spcPct val="90000"/>
              </a:lnSpc>
            </a:pPr>
            <a:r>
              <a:rPr lang="en-US" smtClean="0"/>
              <a:t>Feed on live insects, and dead animal and plant matter as scavengers.</a:t>
            </a:r>
          </a:p>
        </p:txBody>
      </p:sp>
      <p:pic>
        <p:nvPicPr>
          <p:cNvPr id="80899" name="Picture 5" descr="397549"/>
          <p:cNvPicPr>
            <a:picLocks noChangeAspect="1" noChangeArrowheads="1"/>
          </p:cNvPicPr>
          <p:nvPr/>
        </p:nvPicPr>
        <p:blipFill>
          <a:blip r:embed="rId3"/>
          <a:srcRect/>
          <a:stretch>
            <a:fillRect/>
          </a:stretch>
        </p:blipFill>
        <p:spPr bwMode="auto">
          <a:xfrm>
            <a:off x="5045075" y="1868488"/>
            <a:ext cx="3913188" cy="2535237"/>
          </a:xfrm>
          <a:prstGeom prst="rect">
            <a:avLst/>
          </a:prstGeom>
          <a:noFill/>
          <a:ln w="9525">
            <a:noFill/>
            <a:miter lim="800000"/>
            <a:headEnd/>
            <a:tailEnd/>
          </a:ln>
        </p:spPr>
      </p:pic>
      <p:sp>
        <p:nvSpPr>
          <p:cNvPr id="80900" name="Text Box 6"/>
          <p:cNvSpPr txBox="1">
            <a:spLocks noChangeArrowheads="1"/>
          </p:cNvSpPr>
          <p:nvPr/>
        </p:nvSpPr>
        <p:spPr bwMode="auto">
          <a:xfrm>
            <a:off x="5230813" y="4403725"/>
            <a:ext cx="3130550" cy="366713"/>
          </a:xfrm>
          <a:prstGeom prst="rect">
            <a:avLst/>
          </a:prstGeom>
          <a:noFill/>
          <a:ln w="9525">
            <a:noFill/>
            <a:miter lim="800000"/>
            <a:headEnd/>
            <a:tailEnd/>
          </a:ln>
        </p:spPr>
        <p:txBody>
          <a:bodyPr wrap="none">
            <a:spAutoFit/>
          </a:bodyPr>
          <a:lstStyle/>
          <a:p>
            <a:r>
              <a:rPr lang="en-US"/>
              <a:t>biodiversitysnapshots.net.au </a:t>
            </a:r>
          </a:p>
        </p:txBody>
      </p:sp>
      <p:pic>
        <p:nvPicPr>
          <p:cNvPr id="80901" name="Picture 8" descr="Whirligig%20Beetle_big"/>
          <p:cNvPicPr>
            <a:picLocks noChangeAspect="1" noChangeArrowheads="1"/>
          </p:cNvPicPr>
          <p:nvPr/>
        </p:nvPicPr>
        <p:blipFill>
          <a:blip r:embed="rId4"/>
          <a:srcRect/>
          <a:stretch>
            <a:fillRect/>
          </a:stretch>
        </p:blipFill>
        <p:spPr bwMode="auto">
          <a:xfrm>
            <a:off x="5532438" y="4694238"/>
            <a:ext cx="2828925" cy="1860550"/>
          </a:xfrm>
          <a:prstGeom prst="rect">
            <a:avLst/>
          </a:prstGeom>
          <a:noFill/>
          <a:ln w="9525">
            <a:noFill/>
            <a:miter lim="800000"/>
            <a:headEnd/>
            <a:tailEnd/>
          </a:ln>
        </p:spPr>
      </p:pic>
      <p:sp>
        <p:nvSpPr>
          <p:cNvPr id="80902" name="Text Box 9"/>
          <p:cNvSpPr txBox="1">
            <a:spLocks noChangeArrowheads="1"/>
          </p:cNvSpPr>
          <p:nvPr/>
        </p:nvSpPr>
        <p:spPr bwMode="auto">
          <a:xfrm>
            <a:off x="2719388" y="6286500"/>
            <a:ext cx="2813050" cy="366713"/>
          </a:xfrm>
          <a:prstGeom prst="rect">
            <a:avLst/>
          </a:prstGeom>
          <a:noFill/>
          <a:ln w="9525">
            <a:noFill/>
            <a:miter lim="800000"/>
            <a:headEnd/>
            <a:tailEnd/>
          </a:ln>
        </p:spPr>
        <p:txBody>
          <a:bodyPr wrap="none">
            <a:spAutoFit/>
          </a:bodyPr>
          <a:lstStyle/>
          <a:p>
            <a:r>
              <a:rPr lang="en-US"/>
              <a:t>australianmuseum.net.au </a:t>
            </a:r>
          </a:p>
        </p:txBody>
      </p:sp>
      <p:sp>
        <p:nvSpPr>
          <p:cNvPr id="80903" name="Text Box 10"/>
          <p:cNvSpPr txBox="1">
            <a:spLocks noChangeArrowheads="1"/>
          </p:cNvSpPr>
          <p:nvPr/>
        </p:nvSpPr>
        <p:spPr bwMode="auto">
          <a:xfrm>
            <a:off x="7083425" y="1797050"/>
            <a:ext cx="736600" cy="823913"/>
          </a:xfrm>
          <a:prstGeom prst="rect">
            <a:avLst/>
          </a:prstGeom>
          <a:noFill/>
          <a:ln w="9525">
            <a:noFill/>
            <a:miter lim="800000"/>
            <a:headEnd/>
            <a:tailEnd/>
          </a:ln>
        </p:spPr>
        <p:txBody>
          <a:bodyPr wrap="none">
            <a:spAutoFit/>
          </a:bodyPr>
          <a:lstStyle/>
          <a:p>
            <a:r>
              <a:rPr lang="en-US" sz="4800">
                <a:latin typeface="Calibri" pitchFamily="34" charset="0"/>
              </a:rPr>
              <a:t>↓</a:t>
            </a:r>
          </a:p>
        </p:txBody>
      </p:sp>
      <p:sp>
        <p:nvSpPr>
          <p:cNvPr id="80904" name="Text Box 11"/>
          <p:cNvSpPr txBox="1">
            <a:spLocks noChangeArrowheads="1"/>
          </p:cNvSpPr>
          <p:nvPr/>
        </p:nvSpPr>
        <p:spPr bwMode="auto">
          <a:xfrm rot="1069783">
            <a:off x="6715125" y="3317875"/>
            <a:ext cx="736600" cy="823913"/>
          </a:xfrm>
          <a:prstGeom prst="rect">
            <a:avLst/>
          </a:prstGeom>
          <a:noFill/>
          <a:ln w="9525">
            <a:noFill/>
            <a:miter lim="800000"/>
            <a:headEnd/>
            <a:tailEnd/>
          </a:ln>
        </p:spPr>
        <p:txBody>
          <a:bodyPr wrap="none">
            <a:spAutoFit/>
          </a:bodyPr>
          <a:lstStyle/>
          <a:p>
            <a:r>
              <a:rPr lang="en-US" sz="4800">
                <a:latin typeface="Calibri"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Main Orders Of Aquatic Insects</a:t>
            </a:r>
            <a:endParaRPr lang="en-US" dirty="0"/>
          </a:p>
        </p:txBody>
      </p:sp>
      <p:graphicFrame>
        <p:nvGraphicFramePr>
          <p:cNvPr id="18470" name="Group 38"/>
          <p:cNvGraphicFramePr>
            <a:graphicFrameLocks noGrp="1"/>
          </p:cNvGraphicFramePr>
          <p:nvPr>
            <p:ph idx="1"/>
          </p:nvPr>
        </p:nvGraphicFramePr>
        <p:xfrm>
          <a:off x="685800" y="2209800"/>
          <a:ext cx="7770813" cy="3983355"/>
        </p:xfrm>
        <a:graphic>
          <a:graphicData uri="http://schemas.openxmlformats.org/drawingml/2006/table">
            <a:tbl>
              <a:tblPr/>
              <a:tblGrid>
                <a:gridCol w="3886200"/>
                <a:gridCol w="388461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sto MT" pitchFamily="18" charset="0"/>
                        </a:rPr>
                        <a:t>Name of order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sto MT" pitchFamily="18"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Diptera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F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Midge flies, mosquitoes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FD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Odonata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Dragonflies, damselfly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Plecoptera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F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stoneflies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FD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Ephemeroptera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mayflies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Trichoptera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F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caddisflies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FD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Megaloptera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Dobsonflies, alderflies, fishflies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sto MT"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Hemiptera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F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True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FD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Coleoptera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Beetles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Collembola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F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sto MT" pitchFamily="18" charset="0"/>
                        </a:rPr>
                        <a:t>springtails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FD5"/>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idx="4294967295"/>
          </p:nvPr>
        </p:nvSpPr>
        <p:spPr bwMode="auto">
          <a:noFill/>
        </p:spPr>
        <p:txBody>
          <a:bodyPr wrap="square" numCol="1" compatLnSpc="1">
            <a:prstTxWarp prst="textNoShape">
              <a:avLst/>
            </a:prstTxWarp>
          </a:bodyPr>
          <a:lstStyle/>
          <a:p>
            <a:r>
              <a:rPr lang="en-US" sz="4600" smtClean="0">
                <a:effectLst/>
              </a:rPr>
              <a:t>The Springtails (Order Collembola)</a:t>
            </a:r>
          </a:p>
        </p:txBody>
      </p:sp>
      <p:sp>
        <p:nvSpPr>
          <p:cNvPr id="82946" name="Rectangle 3"/>
          <p:cNvSpPr>
            <a:spLocks noGrp="1"/>
          </p:cNvSpPr>
          <p:nvPr>
            <p:ph type="body" idx="4294967295"/>
          </p:nvPr>
        </p:nvSpPr>
        <p:spPr>
          <a:xfrm>
            <a:off x="685800" y="2209800"/>
            <a:ext cx="5483225" cy="3657600"/>
          </a:xfrm>
        </p:spPr>
        <p:txBody>
          <a:bodyPr/>
          <a:lstStyle/>
          <a:p>
            <a:r>
              <a:rPr lang="en-US" smtClean="0"/>
              <a:t>3 to 4 mm long, but can jump over 30 cm through the air!!!!!!</a:t>
            </a:r>
          </a:p>
          <a:p>
            <a:r>
              <a:rPr lang="en-US" smtClean="0"/>
              <a:t>Although, they aren’t aquatic.</a:t>
            </a:r>
          </a:p>
          <a:p>
            <a:r>
              <a:rPr lang="en-US" smtClean="0"/>
              <a:t>Feed on algae, fungi, plants and plant detritus, sometimes dead crustaceans, worms, snails and protozoans.</a:t>
            </a:r>
          </a:p>
        </p:txBody>
      </p:sp>
      <p:pic>
        <p:nvPicPr>
          <p:cNvPr id="82947" name="Picture 5" descr="Img0001"/>
          <p:cNvPicPr>
            <a:picLocks noChangeAspect="1" noChangeArrowheads="1"/>
          </p:cNvPicPr>
          <p:nvPr/>
        </p:nvPicPr>
        <p:blipFill>
          <a:blip r:embed="rId3"/>
          <a:srcRect/>
          <a:stretch>
            <a:fillRect/>
          </a:stretch>
        </p:blipFill>
        <p:spPr bwMode="auto">
          <a:xfrm>
            <a:off x="5865813" y="1514475"/>
            <a:ext cx="2901950" cy="4352925"/>
          </a:xfrm>
          <a:prstGeom prst="rect">
            <a:avLst/>
          </a:prstGeom>
          <a:noFill/>
          <a:ln w="9525">
            <a:noFill/>
            <a:miter lim="800000"/>
            <a:headEnd/>
            <a:tailEnd/>
          </a:ln>
        </p:spPr>
      </p:pic>
      <p:sp>
        <p:nvSpPr>
          <p:cNvPr id="82948" name="Text Box 6"/>
          <p:cNvSpPr txBox="1">
            <a:spLocks noChangeArrowheads="1"/>
          </p:cNvSpPr>
          <p:nvPr/>
        </p:nvSpPr>
        <p:spPr bwMode="auto">
          <a:xfrm>
            <a:off x="5773738" y="5867400"/>
            <a:ext cx="1974850" cy="366713"/>
          </a:xfrm>
          <a:prstGeom prst="rect">
            <a:avLst/>
          </a:prstGeom>
          <a:noFill/>
          <a:ln w="9525">
            <a:noFill/>
            <a:miter lim="800000"/>
            <a:headEnd/>
            <a:tailEnd/>
          </a:ln>
        </p:spPr>
        <p:txBody>
          <a:bodyPr wrap="none">
            <a:spAutoFit/>
          </a:bodyPr>
          <a:lstStyle/>
          <a:p>
            <a:r>
              <a:rPr lang="en-US"/>
              <a:t>insects.tamu.edu </a:t>
            </a:r>
          </a:p>
        </p:txBody>
      </p:sp>
      <p:sp>
        <p:nvSpPr>
          <p:cNvPr id="82949" name="Text Box 7"/>
          <p:cNvSpPr txBox="1">
            <a:spLocks noChangeArrowheads="1"/>
          </p:cNvSpPr>
          <p:nvPr/>
        </p:nvSpPr>
        <p:spPr bwMode="auto">
          <a:xfrm>
            <a:off x="5143500" y="5410200"/>
            <a:ext cx="722313" cy="823913"/>
          </a:xfrm>
          <a:prstGeom prst="rect">
            <a:avLst/>
          </a:prstGeom>
          <a:noFill/>
          <a:ln w="9525">
            <a:noFill/>
            <a:miter lim="800000"/>
            <a:headEnd/>
            <a:tailEnd/>
          </a:ln>
        </p:spPr>
        <p:txBody>
          <a:bodyPr wrap="none">
            <a:spAutoFit/>
          </a:bodyPr>
          <a:lstStyle/>
          <a:p>
            <a:r>
              <a:rPr lang="en-US" sz="4800">
                <a:latin typeface="Calibri" pitchFamily="34"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The Molluscs</a:t>
            </a:r>
          </a:p>
        </p:txBody>
      </p:sp>
      <p:sp>
        <p:nvSpPr>
          <p:cNvPr id="84994" name="Rectangle 3"/>
          <p:cNvSpPr>
            <a:spLocks noGrp="1"/>
          </p:cNvSpPr>
          <p:nvPr>
            <p:ph type="body" sz="half" idx="4294967295"/>
          </p:nvPr>
        </p:nvSpPr>
        <p:spPr>
          <a:xfrm>
            <a:off x="685800" y="2209800"/>
            <a:ext cx="3808413" cy="3657600"/>
          </a:xfrm>
        </p:spPr>
        <p:txBody>
          <a:bodyPr/>
          <a:lstStyle/>
          <a:p>
            <a:r>
              <a:rPr lang="en-US" sz="1800" smtClean="0"/>
              <a:t>Phylum Mollusca has 75,000 species.</a:t>
            </a:r>
          </a:p>
          <a:p>
            <a:r>
              <a:rPr lang="en-US" sz="1800" smtClean="0"/>
              <a:t>Second largest phylum of animals.</a:t>
            </a:r>
          </a:p>
          <a:p>
            <a:r>
              <a:rPr lang="en-US" sz="1800" smtClean="0"/>
              <a:t>Two classes have important freshwater members:</a:t>
            </a:r>
          </a:p>
          <a:p>
            <a:pPr>
              <a:buFont typeface="Wingdings" pitchFamily="2" charset="2"/>
              <a:buAutoNum type="arabicPeriod"/>
            </a:pPr>
            <a:r>
              <a:rPr lang="en-US" sz="1800" smtClean="0"/>
              <a:t>Snails and Limpets</a:t>
            </a:r>
          </a:p>
          <a:p>
            <a:pPr>
              <a:buFont typeface="Wingdings" pitchFamily="2" charset="2"/>
              <a:buAutoNum type="arabicPeriod"/>
            </a:pPr>
            <a:r>
              <a:rPr lang="en-US" sz="1800" smtClean="0"/>
              <a:t>Clams and Mussels</a:t>
            </a:r>
          </a:p>
        </p:txBody>
      </p:sp>
      <p:sp>
        <p:nvSpPr>
          <p:cNvPr id="84995" name="Rectangle 4"/>
          <p:cNvSpPr>
            <a:spLocks noGrp="1"/>
          </p:cNvSpPr>
          <p:nvPr>
            <p:ph type="body" sz="half" idx="4294967295"/>
          </p:nvPr>
        </p:nvSpPr>
        <p:spPr>
          <a:xfrm>
            <a:off x="4646613" y="2209800"/>
            <a:ext cx="3810000" cy="3657600"/>
          </a:xfrm>
        </p:spPr>
        <p:txBody>
          <a:bodyPr/>
          <a:lstStyle/>
          <a:p>
            <a:r>
              <a:rPr lang="en-US" sz="1800" smtClean="0"/>
              <a:t>Most occur in saltwater habitats.</a:t>
            </a:r>
          </a:p>
          <a:p>
            <a:r>
              <a:rPr lang="en-US" sz="1800" smtClean="0"/>
              <a:t>Among molluscs are clams, snails, whelks, conchs, oysters, and octopuses.</a:t>
            </a:r>
          </a:p>
          <a:p>
            <a:r>
              <a:rPr lang="en-US" sz="1800" smtClean="0"/>
              <a:t>All have soft body which is often in a shell.</a:t>
            </a:r>
          </a:p>
          <a:p>
            <a:r>
              <a:rPr lang="en-US" sz="1800" smtClean="0"/>
              <a:t>All have a “foot” on underside used for burrowing, crawling, of swimming.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p:cNvSpPr>
          <p:nvPr>
            <p:ph type="title" idx="4294967295"/>
          </p:nvPr>
        </p:nvSpPr>
        <p:spPr bwMode="auto">
          <a:noFill/>
        </p:spPr>
        <p:txBody>
          <a:bodyPr wrap="square" numCol="1" compatLnSpc="1">
            <a:prstTxWarp prst="textNoShape">
              <a:avLst/>
            </a:prstTxWarp>
          </a:bodyPr>
          <a:lstStyle/>
          <a:p>
            <a:r>
              <a:rPr lang="en-US" sz="4600" smtClean="0">
                <a:effectLst/>
              </a:rPr>
              <a:t>Snails and Limpets (Class Gastropoda)</a:t>
            </a:r>
          </a:p>
        </p:txBody>
      </p:sp>
      <p:sp>
        <p:nvSpPr>
          <p:cNvPr id="86018" name="Rectangle 3"/>
          <p:cNvSpPr>
            <a:spLocks noGrp="1"/>
          </p:cNvSpPr>
          <p:nvPr>
            <p:ph type="body" idx="4294967295"/>
          </p:nvPr>
        </p:nvSpPr>
        <p:spPr>
          <a:xfrm>
            <a:off x="685800" y="2209800"/>
            <a:ext cx="6303963" cy="3657600"/>
          </a:xfrm>
        </p:spPr>
        <p:txBody>
          <a:bodyPr/>
          <a:lstStyle/>
          <a:p>
            <a:pPr>
              <a:lnSpc>
                <a:spcPct val="80000"/>
              </a:lnSpc>
            </a:pPr>
            <a:r>
              <a:rPr lang="en-US" sz="2000" smtClean="0"/>
              <a:t>Are univalve molluscs</a:t>
            </a:r>
          </a:p>
          <a:p>
            <a:pPr>
              <a:lnSpc>
                <a:spcPct val="80000"/>
              </a:lnSpc>
            </a:pPr>
            <a:r>
              <a:rPr lang="en-US" sz="2000" smtClean="0"/>
              <a:t>Snails have </a:t>
            </a:r>
            <a:r>
              <a:rPr lang="en-US" sz="2000" i="1" smtClean="0"/>
              <a:t>one </a:t>
            </a:r>
            <a:r>
              <a:rPr lang="en-US" sz="2000" smtClean="0"/>
              <a:t>spiral or coiled shell and need moderately high oxygen levels.</a:t>
            </a:r>
          </a:p>
          <a:p>
            <a:pPr>
              <a:lnSpc>
                <a:spcPct val="80000"/>
              </a:lnSpc>
            </a:pPr>
            <a:r>
              <a:rPr lang="en-US" sz="2000" smtClean="0"/>
              <a:t>Limpets have</a:t>
            </a:r>
            <a:r>
              <a:rPr lang="en-US" sz="2000" i="1" smtClean="0"/>
              <a:t> one </a:t>
            </a:r>
            <a:r>
              <a:rPr lang="en-US" sz="2000" smtClean="0"/>
              <a:t>shell in the form of a low cone and need high amounts of oxygen.</a:t>
            </a:r>
          </a:p>
          <a:p>
            <a:pPr>
              <a:lnSpc>
                <a:spcPct val="80000"/>
              </a:lnSpc>
            </a:pPr>
            <a:r>
              <a:rPr lang="en-US" sz="2000" smtClean="0"/>
              <a:t>Rarely found in soft water or true sphagnum bogs because of acid.</a:t>
            </a:r>
          </a:p>
          <a:p>
            <a:pPr>
              <a:lnSpc>
                <a:spcPct val="80000"/>
              </a:lnSpc>
            </a:pPr>
            <a:r>
              <a:rPr lang="en-US" sz="2000" smtClean="0"/>
              <a:t>Almost all freshwater ecosystems contain snails and limpets.</a:t>
            </a:r>
          </a:p>
          <a:p>
            <a:pPr>
              <a:lnSpc>
                <a:spcPct val="80000"/>
              </a:lnSpc>
            </a:pPr>
            <a:r>
              <a:rPr lang="en-US" sz="2000" smtClean="0"/>
              <a:t>Herbivores, feed on algae on rocks, logs, etc., and dead plants and animals.</a:t>
            </a:r>
          </a:p>
        </p:txBody>
      </p:sp>
      <p:pic>
        <p:nvPicPr>
          <p:cNvPr id="86019" name="Picture 5" descr="snail3"/>
          <p:cNvPicPr>
            <a:picLocks noChangeAspect="1" noChangeArrowheads="1"/>
          </p:cNvPicPr>
          <p:nvPr/>
        </p:nvPicPr>
        <p:blipFill>
          <a:blip r:embed="rId3"/>
          <a:srcRect/>
          <a:stretch>
            <a:fillRect/>
          </a:stretch>
        </p:blipFill>
        <p:spPr bwMode="auto">
          <a:xfrm>
            <a:off x="6396038" y="1179513"/>
            <a:ext cx="2747962" cy="2060575"/>
          </a:xfrm>
          <a:prstGeom prst="rect">
            <a:avLst/>
          </a:prstGeom>
          <a:noFill/>
          <a:ln w="9525">
            <a:noFill/>
            <a:miter lim="800000"/>
            <a:headEnd/>
            <a:tailEnd/>
          </a:ln>
        </p:spPr>
      </p:pic>
      <p:sp>
        <p:nvSpPr>
          <p:cNvPr id="86020" name="Text Box 6"/>
          <p:cNvSpPr txBox="1">
            <a:spLocks noChangeArrowheads="1"/>
          </p:cNvSpPr>
          <p:nvPr/>
        </p:nvSpPr>
        <p:spPr bwMode="auto">
          <a:xfrm>
            <a:off x="6897688" y="3240088"/>
            <a:ext cx="2051050" cy="366712"/>
          </a:xfrm>
          <a:prstGeom prst="rect">
            <a:avLst/>
          </a:prstGeom>
          <a:noFill/>
          <a:ln w="9525">
            <a:noFill/>
            <a:miter lim="800000"/>
            <a:headEnd/>
            <a:tailEnd/>
          </a:ln>
        </p:spPr>
        <p:txBody>
          <a:bodyPr wrap="none">
            <a:spAutoFit/>
          </a:bodyPr>
          <a:lstStyle/>
          <a:p>
            <a:r>
              <a:rPr lang="en-US"/>
              <a:t>hubbardbrook.org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p:cNvSpPr>
          <p:nvPr>
            <p:ph type="title" idx="4294967295"/>
          </p:nvPr>
        </p:nvSpPr>
        <p:spPr bwMode="auto">
          <a:noFill/>
        </p:spPr>
        <p:txBody>
          <a:bodyPr wrap="square" numCol="1" compatLnSpc="1">
            <a:prstTxWarp prst="textNoShape">
              <a:avLst/>
            </a:prstTxWarp>
          </a:bodyPr>
          <a:lstStyle/>
          <a:p>
            <a:r>
              <a:rPr lang="en-US" sz="4600" smtClean="0">
                <a:effectLst/>
              </a:rPr>
              <a:t>Clams and Mussels (Class Plecypoda)</a:t>
            </a:r>
          </a:p>
        </p:txBody>
      </p:sp>
      <p:sp>
        <p:nvSpPr>
          <p:cNvPr id="88066" name="Rectangle 3"/>
          <p:cNvSpPr>
            <a:spLocks noGrp="1"/>
          </p:cNvSpPr>
          <p:nvPr>
            <p:ph type="body" idx="4294967295"/>
          </p:nvPr>
        </p:nvSpPr>
        <p:spPr>
          <a:xfrm>
            <a:off x="685800" y="2209800"/>
            <a:ext cx="5091113" cy="3657600"/>
          </a:xfrm>
        </p:spPr>
        <p:txBody>
          <a:bodyPr/>
          <a:lstStyle/>
          <a:p>
            <a:pPr>
              <a:lnSpc>
                <a:spcPct val="90000"/>
              </a:lnSpc>
            </a:pPr>
            <a:r>
              <a:rPr lang="en-US" smtClean="0"/>
              <a:t>Are bivalve molluscs, have </a:t>
            </a:r>
            <a:r>
              <a:rPr lang="en-US" i="1" smtClean="0"/>
              <a:t>two </a:t>
            </a:r>
            <a:r>
              <a:rPr lang="en-US" smtClean="0"/>
              <a:t>shells, or valves, hinged together.</a:t>
            </a:r>
          </a:p>
          <a:p>
            <a:pPr>
              <a:lnSpc>
                <a:spcPct val="90000"/>
              </a:lnSpc>
            </a:pPr>
            <a:r>
              <a:rPr lang="en-US" smtClean="0"/>
              <a:t>Occur in most all freshwater systems.</a:t>
            </a:r>
          </a:p>
          <a:p>
            <a:pPr>
              <a:lnSpc>
                <a:spcPct val="90000"/>
              </a:lnSpc>
            </a:pPr>
            <a:r>
              <a:rPr lang="en-US" smtClean="0"/>
              <a:t>Most abundant in large rivers, and common in wave swept lakes.</a:t>
            </a:r>
          </a:p>
          <a:p>
            <a:pPr>
              <a:lnSpc>
                <a:spcPct val="90000"/>
              </a:lnSpc>
            </a:pPr>
            <a:r>
              <a:rPr lang="en-US" smtClean="0"/>
              <a:t>Omnivores, feed on phytoplankton (algae), small parts of detritus, and zooplankton.</a:t>
            </a:r>
          </a:p>
        </p:txBody>
      </p:sp>
      <p:pic>
        <p:nvPicPr>
          <p:cNvPr id="88067" name="Picture 5" descr="clam"/>
          <p:cNvPicPr>
            <a:picLocks noChangeAspect="1" noChangeArrowheads="1"/>
          </p:cNvPicPr>
          <p:nvPr/>
        </p:nvPicPr>
        <p:blipFill>
          <a:blip r:embed="rId3"/>
          <a:srcRect/>
          <a:stretch>
            <a:fillRect/>
          </a:stretch>
        </p:blipFill>
        <p:spPr bwMode="auto">
          <a:xfrm>
            <a:off x="5776913" y="2209800"/>
            <a:ext cx="3367087" cy="2525713"/>
          </a:xfrm>
          <a:prstGeom prst="rect">
            <a:avLst/>
          </a:prstGeom>
          <a:noFill/>
          <a:ln w="9525">
            <a:noFill/>
            <a:miter lim="800000"/>
            <a:headEnd/>
            <a:tailEnd/>
          </a:ln>
        </p:spPr>
      </p:pic>
      <p:sp>
        <p:nvSpPr>
          <p:cNvPr id="88068" name="Text Box 6"/>
          <p:cNvSpPr txBox="1">
            <a:spLocks noChangeArrowheads="1"/>
          </p:cNvSpPr>
          <p:nvPr/>
        </p:nvSpPr>
        <p:spPr bwMode="auto">
          <a:xfrm>
            <a:off x="5776913" y="4735513"/>
            <a:ext cx="2571750" cy="366712"/>
          </a:xfrm>
          <a:prstGeom prst="rect">
            <a:avLst/>
          </a:prstGeom>
          <a:noFill/>
          <a:ln w="9525">
            <a:noFill/>
            <a:miter lim="800000"/>
            <a:headEnd/>
            <a:tailEnd/>
          </a:ln>
        </p:spPr>
        <p:txBody>
          <a:bodyPr wrap="none">
            <a:spAutoFit/>
          </a:bodyPr>
          <a:lstStyle/>
          <a:p>
            <a:r>
              <a:rPr lang="en-US"/>
              <a:t>frontporchrepublic.com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rPr>
              <a:t>Video</a:t>
            </a:r>
          </a:p>
        </p:txBody>
      </p:sp>
      <p:sp>
        <p:nvSpPr>
          <p:cNvPr id="90114" name="Rectangle 3"/>
          <p:cNvSpPr>
            <a:spLocks noGrp="1"/>
          </p:cNvSpPr>
          <p:nvPr>
            <p:ph type="body" idx="4294967295"/>
          </p:nvPr>
        </p:nvSpPr>
        <p:spPr/>
        <p:txBody>
          <a:bodyPr/>
          <a:lstStyle/>
          <a:p>
            <a:r>
              <a:rPr lang="en-US" dirty="0"/>
              <a:t>http://</a:t>
            </a:r>
            <a:r>
              <a:rPr lang="en-US" dirty="0" err="1"/>
              <a:t>www.youtube.com</a:t>
            </a:r>
            <a:r>
              <a:rPr lang="en-US" dirty="0"/>
              <a:t>/</a:t>
            </a:r>
            <a:r>
              <a:rPr lang="en-US" dirty="0" err="1"/>
              <a:t>watch?v</a:t>
            </a:r>
            <a:r>
              <a:rPr lang="en-US" dirty="0"/>
              <a:t>=gucYpd4xM9c</a:t>
            </a: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6"/>
          <p:cNvSpPr>
            <a:spLocks noGrp="1"/>
          </p:cNvSpPr>
          <p:nvPr>
            <p:ph type="ctrTitle" idx="4294967295"/>
          </p:nvPr>
        </p:nvSpPr>
        <p:spPr bwMode="auto">
          <a:xfrm>
            <a:off x="685800" y="2130425"/>
            <a:ext cx="7772400" cy="1470025"/>
          </a:xfrm>
          <a:noFill/>
        </p:spPr>
        <p:txBody>
          <a:bodyPr wrap="square" numCol="1" compatLnSpc="1">
            <a:prstTxWarp prst="textNoShape">
              <a:avLst/>
            </a:prstTxWarp>
          </a:bodyPr>
          <a:lstStyle/>
          <a:p>
            <a:r>
              <a:rPr lang="en-US" smtClean="0">
                <a:effectLst/>
              </a:rPr>
              <a:t>Thank you for your time!!!</a:t>
            </a:r>
          </a:p>
        </p:txBody>
      </p:sp>
      <p:sp>
        <p:nvSpPr>
          <p:cNvPr id="91138" name="Rectangle 7"/>
          <p:cNvSpPr>
            <a:spLocks noGrp="1"/>
          </p:cNvSpPr>
          <p:nvPr>
            <p:ph type="subTitle" idx="4294967295"/>
          </p:nvPr>
        </p:nvSpPr>
        <p:spPr>
          <a:xfrm>
            <a:off x="1371600" y="3886200"/>
            <a:ext cx="6400800" cy="1752600"/>
          </a:xfrm>
        </p:spPr>
        <p:txBody>
          <a:bodyPr/>
          <a:lstStyle/>
          <a:p>
            <a:pPr marL="0" indent="0" algn="ctr">
              <a:buFont typeface="Wingdings" pitchFamily="2" charset="2"/>
              <a:buNone/>
            </a:pPr>
            <a:r>
              <a:rPr lang="en-US" smtClean="0"/>
              <a:t>(sorry it was sooooo lonnngg!!!!)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Adaptations of how Aquatic Insects breathe.</a:t>
            </a:r>
            <a:endParaRPr lang="en-US" dirty="0"/>
          </a:p>
        </p:txBody>
      </p:sp>
      <p:sp>
        <p:nvSpPr>
          <p:cNvPr id="20482" name="Content Placeholder 2"/>
          <p:cNvSpPr>
            <a:spLocks noGrp="1"/>
          </p:cNvSpPr>
          <p:nvPr>
            <p:ph idx="1"/>
          </p:nvPr>
        </p:nvSpPr>
        <p:spPr/>
        <p:txBody>
          <a:bodyPr/>
          <a:lstStyle/>
          <a:p>
            <a:pPr eaLnBrk="1" hangingPunct="1"/>
            <a:r>
              <a:rPr lang="en-US" smtClean="0"/>
              <a:t>All insects have a tracheal breathing system, w/ air traveling through the tracheae to each cell. In adult terrestrial insects the tracheae are connected to pores called spiracles. Here are ways air gets to the spiracles under water:</a:t>
            </a:r>
          </a:p>
          <a:p>
            <a:pPr eaLnBrk="1" hangingPunct="1"/>
            <a:r>
              <a:rPr lang="en-US" smtClean="0"/>
              <a:t>Some adult beetles and bugs come to the surface to exchange gases.</a:t>
            </a:r>
          </a:p>
          <a:p>
            <a:pPr eaLnBrk="1" hangingPunct="1">
              <a:buFont typeface="Wingdings" pitchFamily="2" charset="2"/>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Adaptations continued</a:t>
            </a:r>
            <a:endParaRPr lang="en-US" dirty="0"/>
          </a:p>
        </p:txBody>
      </p:sp>
      <p:sp>
        <p:nvSpPr>
          <p:cNvPr id="22530" name="Content Placeholder 2"/>
          <p:cNvSpPr>
            <a:spLocks noGrp="1"/>
          </p:cNvSpPr>
          <p:nvPr>
            <p:ph idx="1"/>
          </p:nvPr>
        </p:nvSpPr>
        <p:spPr/>
        <p:txBody>
          <a:bodyPr/>
          <a:lstStyle/>
          <a:p>
            <a:pPr eaLnBrk="1" hangingPunct="1"/>
            <a:r>
              <a:rPr lang="en-US" smtClean="0"/>
              <a:t>Some adult bugs/beetles form air bubbles under their wings/hairs and are placed over spiracles. Each bubble acts like a lung. Oxygen goes in the bubble from the water and then into the spiracles. Carbon dioxide comes out and into the water. The bubble doesn’t need to be replaced if the insect is inactive for hours, or even days</a:t>
            </a:r>
          </a:p>
          <a:p>
            <a:pPr eaLnBrk="1" hangingPunct="1"/>
            <a:r>
              <a:rPr lang="en-US" smtClean="0"/>
              <a:t>The larvas of some diptera use a siphon. They come to the surface, put it above the water, and breathe.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mtClean="0">
                <a:effectLst/>
              </a:rPr>
              <a:t>Adaptations continued</a:t>
            </a:r>
          </a:p>
        </p:txBody>
      </p:sp>
      <p:sp>
        <p:nvSpPr>
          <p:cNvPr id="23554" name="Rectangle 3"/>
          <p:cNvSpPr>
            <a:spLocks noGrp="1"/>
          </p:cNvSpPr>
          <p:nvPr>
            <p:ph type="body" idx="4294967295"/>
          </p:nvPr>
        </p:nvSpPr>
        <p:spPr/>
        <p:txBody>
          <a:bodyPr/>
          <a:lstStyle/>
          <a:p>
            <a:pPr eaLnBrk="1" hangingPunct="1"/>
            <a:r>
              <a:rPr lang="en-US" smtClean="0"/>
              <a:t>Many larvas have no spiracles. Gas exchange w/ the water occurs through the body surface, so they don’t have to come to the surface of the water.</a:t>
            </a:r>
          </a:p>
          <a:p>
            <a:pPr eaLnBrk="1" hangingPunct="1"/>
            <a:r>
              <a:rPr lang="en-US" smtClean="0"/>
              <a:t>Many larvas have gills, and are just thin extensions of the body surface to make the gas exchange easier as described above.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mtClean="0">
                <a:effectLst/>
              </a:rPr>
              <a:t>Insects: The True Flies</a:t>
            </a:r>
          </a:p>
        </p:txBody>
      </p:sp>
      <p:sp>
        <p:nvSpPr>
          <p:cNvPr id="24578" name="Rectangle 3"/>
          <p:cNvSpPr>
            <a:spLocks noGrp="1"/>
          </p:cNvSpPr>
          <p:nvPr>
            <p:ph type="body" idx="4294967295"/>
          </p:nvPr>
        </p:nvSpPr>
        <p:spPr/>
        <p:txBody>
          <a:bodyPr/>
          <a:lstStyle/>
          <a:p>
            <a:pPr eaLnBrk="1" hangingPunct="1"/>
            <a:r>
              <a:rPr lang="en-US" smtClean="0"/>
              <a:t>Make up the order of Diptera.</a:t>
            </a:r>
          </a:p>
          <a:p>
            <a:pPr eaLnBrk="1" hangingPunct="1"/>
            <a:r>
              <a:rPr lang="en-US" smtClean="0"/>
              <a:t>16,500 total species, 2,000 have larval stages that are aquatic.</a:t>
            </a:r>
          </a:p>
          <a:p>
            <a:pPr eaLnBrk="1" hangingPunct="1"/>
            <a:r>
              <a:rPr lang="en-US" smtClean="0"/>
              <a:t>The adults are never aquatic.</a:t>
            </a:r>
          </a:p>
          <a:p>
            <a:pPr eaLnBrk="1" hangingPunct="1"/>
            <a:r>
              <a:rPr lang="en-US" smtClean="0"/>
              <a:t>Here are seven of these families.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bwMode="auto">
          <a:noFill/>
        </p:spPr>
        <p:txBody>
          <a:bodyPr wrap="square" numCol="1" compatLnSpc="1">
            <a:prstTxWarp prst="textNoShape">
              <a:avLst/>
            </a:prstTxWarp>
          </a:bodyPr>
          <a:lstStyle/>
          <a:p>
            <a:pPr eaLnBrk="1" hangingPunct="1"/>
            <a:r>
              <a:rPr lang="en-US" sz="4600" smtClean="0">
                <a:effectLst/>
              </a:rPr>
              <a:t>Midge Flies (Family Chironomidae)</a:t>
            </a:r>
          </a:p>
        </p:txBody>
      </p:sp>
      <p:sp>
        <p:nvSpPr>
          <p:cNvPr id="25602" name="Rectangle 3"/>
          <p:cNvSpPr>
            <a:spLocks noGrp="1"/>
          </p:cNvSpPr>
          <p:nvPr>
            <p:ph type="body" idx="4294967295"/>
          </p:nvPr>
        </p:nvSpPr>
        <p:spPr/>
        <p:txBody>
          <a:bodyPr/>
          <a:lstStyle/>
          <a:p>
            <a:pPr eaLnBrk="1" hangingPunct="1"/>
            <a:r>
              <a:rPr lang="en-US" smtClean="0"/>
              <a:t>Has about 2,000 species.</a:t>
            </a:r>
          </a:p>
          <a:p>
            <a:pPr eaLnBrk="1" hangingPunct="1"/>
            <a:r>
              <a:rPr lang="en-US" smtClean="0"/>
              <a:t>Herbivores and scavengers</a:t>
            </a:r>
            <a:endParaRPr lang="en-US" smtClean="0">
              <a:latin typeface="Calibri" pitchFamily="34" charset="0"/>
            </a:endParaRPr>
          </a:p>
        </p:txBody>
      </p:sp>
      <p:pic>
        <p:nvPicPr>
          <p:cNvPr id="25603" name="Picture 5" descr="Midge_Larvae1"/>
          <p:cNvPicPr>
            <a:picLocks noChangeAspect="1" noChangeArrowheads="1"/>
          </p:cNvPicPr>
          <p:nvPr/>
        </p:nvPicPr>
        <p:blipFill>
          <a:blip r:embed="rId3"/>
          <a:srcRect/>
          <a:stretch>
            <a:fillRect/>
          </a:stretch>
        </p:blipFill>
        <p:spPr bwMode="auto">
          <a:xfrm>
            <a:off x="4540250" y="2405063"/>
            <a:ext cx="4340225" cy="4191000"/>
          </a:xfrm>
          <a:prstGeom prst="rect">
            <a:avLst/>
          </a:prstGeom>
          <a:noFill/>
          <a:ln w="9525">
            <a:noFill/>
            <a:miter lim="800000"/>
            <a:headEnd/>
            <a:tailEnd/>
          </a:ln>
        </p:spPr>
      </p:pic>
      <p:sp>
        <p:nvSpPr>
          <p:cNvPr id="25604" name="Text Box 6"/>
          <p:cNvSpPr txBox="1">
            <a:spLocks noChangeArrowheads="1"/>
          </p:cNvSpPr>
          <p:nvPr/>
        </p:nvSpPr>
        <p:spPr bwMode="auto">
          <a:xfrm>
            <a:off x="2170113" y="6229350"/>
            <a:ext cx="2370137" cy="366713"/>
          </a:xfrm>
          <a:prstGeom prst="rect">
            <a:avLst/>
          </a:prstGeom>
          <a:noFill/>
          <a:ln w="9525">
            <a:noFill/>
            <a:miter lim="800000"/>
            <a:headEnd/>
            <a:tailEnd/>
          </a:ln>
        </p:spPr>
        <p:txBody>
          <a:bodyPr>
            <a:spAutoFit/>
          </a:bodyPr>
          <a:lstStyle/>
          <a:p>
            <a:pPr>
              <a:spcBef>
                <a:spcPct val="50000"/>
              </a:spcBef>
            </a:pPr>
            <a:r>
              <a:rPr lang="en-US"/>
              <a:t>cockburn.wa.gov.au </a:t>
            </a:r>
          </a:p>
        </p:txBody>
      </p:sp>
      <p:sp>
        <p:nvSpPr>
          <p:cNvPr id="25605" name="Text Box 9"/>
          <p:cNvSpPr txBox="1">
            <a:spLocks noChangeArrowheads="1"/>
          </p:cNvSpPr>
          <p:nvPr/>
        </p:nvSpPr>
        <p:spPr bwMode="auto">
          <a:xfrm>
            <a:off x="5765800" y="5405438"/>
            <a:ext cx="527050" cy="823912"/>
          </a:xfrm>
          <a:prstGeom prst="rect">
            <a:avLst/>
          </a:prstGeom>
          <a:noFill/>
          <a:ln w="9525">
            <a:noFill/>
            <a:miter lim="800000"/>
            <a:headEnd/>
            <a:tailEnd/>
          </a:ln>
        </p:spPr>
        <p:txBody>
          <a:bodyPr>
            <a:spAutoFit/>
          </a:bodyPr>
          <a:lstStyle/>
          <a:p>
            <a:pPr>
              <a:spcBef>
                <a:spcPct val="50000"/>
              </a:spcBef>
            </a:pPr>
            <a:r>
              <a:rPr lang="en-US" sz="4800">
                <a:latin typeface="Calibri" pitchFamily="34" charset="0"/>
              </a:rPr>
              <a:t>↙</a:t>
            </a:r>
          </a:p>
        </p:txBody>
      </p:sp>
      <p:sp>
        <p:nvSpPr>
          <p:cNvPr id="25606" name="Text Box 10"/>
          <p:cNvSpPr txBox="1">
            <a:spLocks noChangeArrowheads="1"/>
          </p:cNvSpPr>
          <p:nvPr/>
        </p:nvSpPr>
        <p:spPr bwMode="auto">
          <a:xfrm>
            <a:off x="6897688" y="3687763"/>
            <a:ext cx="541337" cy="823912"/>
          </a:xfrm>
          <a:prstGeom prst="rect">
            <a:avLst/>
          </a:prstGeom>
          <a:noFill/>
          <a:ln w="9525">
            <a:noFill/>
            <a:miter lim="800000"/>
            <a:headEnd/>
            <a:tailEnd/>
          </a:ln>
        </p:spPr>
        <p:txBody>
          <a:bodyPr>
            <a:spAutoFit/>
          </a:bodyPr>
          <a:lstStyle/>
          <a:p>
            <a:pPr>
              <a:spcBef>
                <a:spcPct val="50000"/>
              </a:spcBef>
            </a:pPr>
            <a:r>
              <a:rPr lang="en-US" sz="4800">
                <a:latin typeface="Calibri" pitchFamily="34" charset="0"/>
              </a:rPr>
              <a:t>↗</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themeOverride>
</file>

<file path=docProps/app.xml><?xml version="1.0" encoding="utf-8"?>
<Properties xmlns="http://schemas.openxmlformats.org/officeDocument/2006/extended-properties" xmlns:vt="http://schemas.openxmlformats.org/officeDocument/2006/docPropsVTypes">
  <Template>Folio.thmx</Template>
  <TotalTime>812</TotalTime>
  <Words>3444</Words>
  <Application>Microsoft Macintosh PowerPoint</Application>
  <PresentationFormat>On-screen Show (4:3)</PresentationFormat>
  <Paragraphs>304</Paragraphs>
  <Slides>45</Slides>
  <Notes>30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Folio</vt:lpstr>
      <vt:lpstr>STANDING WATERS: Insects and Molluscs</vt:lpstr>
      <vt:lpstr>Aquatic Insects</vt:lpstr>
      <vt:lpstr>INSECT BODY PARTS</vt:lpstr>
      <vt:lpstr>Main Orders Of Aquatic Insects</vt:lpstr>
      <vt:lpstr>Adaptations of how Aquatic Insects breathe.</vt:lpstr>
      <vt:lpstr>Adaptations continued</vt:lpstr>
      <vt:lpstr>Adaptations continued</vt:lpstr>
      <vt:lpstr>Insects: The True Flies</vt:lpstr>
      <vt:lpstr>Midge Flies (Family Chironomidae)</vt:lpstr>
      <vt:lpstr>Mosquitoes (Family Culicidae)</vt:lpstr>
      <vt:lpstr>Phantom Midges (Family Culicidae)</vt:lpstr>
      <vt:lpstr>Crane Flies (Family Tipulidae)</vt:lpstr>
      <vt:lpstr>Biting Midges (Family Heleidae)</vt:lpstr>
      <vt:lpstr>Moth Flies (Family Psychodidae)</vt:lpstr>
      <vt:lpstr>Horseflies (Family Tabanidae)</vt:lpstr>
      <vt:lpstr>Hover Flies (Family Syrphidae)</vt:lpstr>
      <vt:lpstr>Insects: The Other Flies</vt:lpstr>
      <vt:lpstr>Mayflies (Order Ephemeroptera)</vt:lpstr>
      <vt:lpstr>Bottom Sprawlers</vt:lpstr>
      <vt:lpstr>Vegetation Dwellers</vt:lpstr>
      <vt:lpstr>Burrowers</vt:lpstr>
      <vt:lpstr>Caddisflies (Order Trichoptera)</vt:lpstr>
      <vt:lpstr>Caddisflies continued</vt:lpstr>
      <vt:lpstr>Dragonflies and Damselflies (Order Odonata)</vt:lpstr>
      <vt:lpstr>Order Odonata continued</vt:lpstr>
      <vt:lpstr>Dobsonflies, Alderflies, and Fishflies (Order Megalopera)</vt:lpstr>
      <vt:lpstr>Alderflies</vt:lpstr>
      <vt:lpstr>Dobsonflies and fishflies</vt:lpstr>
      <vt:lpstr>Insects: Bugs, Beetles, and Springtails</vt:lpstr>
      <vt:lpstr>The True Bugs (Order Hemiptera)</vt:lpstr>
      <vt:lpstr>Water Stider</vt:lpstr>
      <vt:lpstr>The Backswimmer</vt:lpstr>
      <vt:lpstr>Water Boatman</vt:lpstr>
      <vt:lpstr>Giant Water Bug</vt:lpstr>
      <vt:lpstr>Water Scorpion</vt:lpstr>
      <vt:lpstr>The Beetles (Order Coleoptera)</vt:lpstr>
      <vt:lpstr>Predaceous Diving Beetle</vt:lpstr>
      <vt:lpstr>Water Scavenger Beetle</vt:lpstr>
      <vt:lpstr>Whirligig Beetles</vt:lpstr>
      <vt:lpstr>The Springtails (Order Collembola)</vt:lpstr>
      <vt:lpstr>The Molluscs</vt:lpstr>
      <vt:lpstr>Snails and Limpets (Class Gastropoda)</vt:lpstr>
      <vt:lpstr>Clams and Mussels (Class Plecypoda)</vt:lpstr>
      <vt:lpstr>Video</vt:lpstr>
      <vt:lpstr>Thank you for your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STANDING WATERS: Insects and Molluscs</dc:title>
  <dc:creator>Connor Scranton</dc:creator>
  <cp:lastModifiedBy>John Peroulis</cp:lastModifiedBy>
  <cp:revision>13</cp:revision>
  <dcterms:created xsi:type="dcterms:W3CDTF">2012-12-10T21:03:25Z</dcterms:created>
  <dcterms:modified xsi:type="dcterms:W3CDTF">2012-12-21T16:21:10Z</dcterms:modified>
</cp:coreProperties>
</file>